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64" r:id="rId1"/>
  </p:sldMasterIdLst>
  <p:notesMasterIdLst>
    <p:notesMasterId r:id="rId18"/>
  </p:notesMasterIdLst>
  <p:sldIdLst>
    <p:sldId id="256" r:id="rId2"/>
    <p:sldId id="270" r:id="rId3"/>
    <p:sldId id="274" r:id="rId4"/>
    <p:sldId id="275" r:id="rId5"/>
    <p:sldId id="276" r:id="rId6"/>
    <p:sldId id="277" r:id="rId7"/>
    <p:sldId id="278" r:id="rId8"/>
    <p:sldId id="279" r:id="rId9"/>
    <p:sldId id="280" r:id="rId10"/>
    <p:sldId id="281" r:id="rId11"/>
    <p:sldId id="282" r:id="rId12"/>
    <p:sldId id="283" r:id="rId13"/>
    <p:sldId id="284" r:id="rId14"/>
    <p:sldId id="285" r:id="rId15"/>
    <p:sldId id="286" r:id="rId16"/>
    <p:sldId id="269" r:id="rId17"/>
  </p:sldIdLst>
  <p:sldSz cx="9144000" cy="5143500" type="screen16x9"/>
  <p:notesSz cx="6858000" cy="9144000"/>
  <p:embeddedFontLst>
    <p:embeddedFont>
      <p:font typeface="Nunito Sans" pitchFamily="2" charset="-52"/>
      <p:regular r:id="rId19"/>
      <p:bold r:id="rId20"/>
      <p:italic r:id="rId21"/>
      <p:boldItalic r:id="rId22"/>
    </p:embeddedFont>
    <p:embeddedFont>
      <p:font typeface="Nunito Sans Light" pitchFamily="2" charset="-52"/>
      <p:regular r:id="rId23"/>
      <p:bold r:id="rId24"/>
      <p:italic r:id="rId25"/>
      <p:boldItalic r:id="rId26"/>
    </p:embeddedFont>
    <p:embeddedFont>
      <p:font typeface="Segoe UI" panose="020B0502040204020203"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09593D-3B5A-43A0-BEA2-E3DD9A507957}">
  <a:tblStyle styleId="{EB09593D-3B5A-43A0-BEA2-E3DD9A507957}" styleName="Table_0">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7F1"/>
          </a:solidFill>
        </a:fill>
      </a:tcStyle>
    </a:wholeTbl>
    <a:band1H>
      <a:tcTxStyle/>
      <a:tcStyle>
        <a:tcBdr/>
        <a:fill>
          <a:solidFill>
            <a:srgbClr val="CBCBE2"/>
          </a:solidFill>
        </a:fill>
      </a:tcStyle>
    </a:band1H>
    <a:band2H>
      <a:tcTxStyle/>
      <a:tcStyle>
        <a:tcBdr/>
      </a:tcStyle>
    </a:band2H>
    <a:band1V>
      <a:tcTxStyle/>
      <a:tcStyle>
        <a:tcBdr/>
        <a:fill>
          <a:solidFill>
            <a:srgbClr val="CBCBE2"/>
          </a:solidFill>
        </a:fill>
      </a:tcStyle>
    </a:band1V>
    <a:band2V>
      <a:tcTxStyle/>
      <a:tcStyle>
        <a:tcBdr/>
      </a:tcStyle>
    </a:band2V>
    <a:lastCol>
      <a:tcTxStyle b="on" i="off">
        <a:font>
          <a:latin typeface="Calibri"/>
          <a:ea typeface="Calibri"/>
          <a:cs typeface="Calibri"/>
        </a:font>
        <a:srgbClr val="FFFFFF"/>
      </a:tcTxStyle>
      <a:tcStyle>
        <a:tcBdr/>
        <a:fill>
          <a:solidFill>
            <a:srgbClr val="1E22AA"/>
          </a:solidFill>
        </a:fill>
      </a:tcStyle>
    </a:lastCol>
    <a:firstCol>
      <a:tcTxStyle b="on" i="off">
        <a:font>
          <a:latin typeface="Calibri"/>
          <a:ea typeface="Calibri"/>
          <a:cs typeface="Calibri"/>
        </a:font>
        <a:srgbClr val="FFFFFF"/>
      </a:tcTxStyle>
      <a:tcStyle>
        <a:tcBdr/>
        <a:fill>
          <a:solidFill>
            <a:srgbClr val="1E22AA"/>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1E22AA"/>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1E22AA"/>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1495" autoAdjust="0"/>
  </p:normalViewPr>
  <p:slideViewPr>
    <p:cSldViewPr snapToGrid="0">
      <p:cViewPr varScale="1">
        <p:scale>
          <a:sx n="49" d="100"/>
          <a:sy n="49" d="100"/>
        </p:scale>
        <p:origin x="284" y="28"/>
      </p:cViewPr>
      <p:guideLst>
        <p:guide orient="horz" pos="1620"/>
        <p:guide pos="2880"/>
      </p:guideLst>
    </p:cSldViewPr>
  </p:slideViewPr>
  <p:notesTextViewPr>
    <p:cViewPr>
      <p:scale>
        <a:sx n="66" d="100"/>
        <a:sy n="66"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t>Синтаксис TL-</a:t>
            </a:r>
            <a:r>
              <a:rPr lang="ru-RU" b="1" dirty="0" err="1"/>
              <a:t>Verilog</a:t>
            </a:r>
            <a:endParaRPr lang="ru-RU" sz="1100" b="1" dirty="0">
              <a:effectLst/>
              <a:latin typeface="Arial"/>
              <a:cs typeface="Arial"/>
            </a:endParaRPr>
          </a:p>
          <a:p>
            <a:pPr marL="0" lvl="0" indent="0" algn="l" rtl="0">
              <a:spcBef>
                <a:spcPts val="0"/>
              </a:spcBef>
              <a:spcAft>
                <a:spcPts val="0"/>
              </a:spcAft>
              <a:buNone/>
            </a:pP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предоставляет не менее шести способов кодирования мультиплексора, каждый из которых имеет свои преимущества и недостатки. В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предпочтительно использовать тернарный оператор условия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мы будем придерживаться такого подхода на протяжении всего курса. В своей простейшей форме тернарный оператор выглядит следующим образом:«</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out</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 $</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 $in1 : $in0;</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Это выражение можно интерпретировать так: </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out</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соответствует: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$in1 </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если выбран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 1</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иначе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$in0 </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(если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 0</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Тернарный оператор можно объединить в цепочку для реализации мультиплексоров с более чем двумя входными значениями, из которых нужно выбирать. Сами входы могут быть векторами. Для согласованности мы будем использовать очень специфическое форматирование кода, показанное ниже для четырехканального мультиплексора шириной 8 бит с однократным выбором (здесь сигналы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$in0-3</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являются 8-битными векторами).</a:t>
            </a: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$out[7:0]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en-US"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[3]</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 $in3 :</a:t>
            </a:r>
            <a:endParaRPr lang="ru-RU" sz="1800" dirty="0">
              <a:effectLst/>
              <a:latin typeface="Calibri" panose="020F0502020204030204" pitchFamily="34" charset="0"/>
              <a:ea typeface="Courier New" panose="02070309020205020404" pitchFamily="49" charset="0"/>
              <a:cs typeface="Times New Roman" panose="02020603050405020304" pitchFamily="18" charset="0"/>
            </a:endParaRP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en-US"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[2]</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 $in2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[1]</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 $in1 :</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default</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158750" indent="0" algn="just">
              <a:lnSpc>
                <a:spcPct val="150000"/>
              </a:lnSpc>
              <a:buNone/>
            </a:pP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$in0;</a:t>
            </a:r>
          </a:p>
          <a:p>
            <a:pPr marL="158750" indent="0" algn="just">
              <a:lnSpc>
                <a:spcPct val="150000"/>
              </a:lnSpc>
              <a:buNone/>
            </a:pPr>
            <a:endParaRPr lang="ru-RU" sz="1800" dirty="0">
              <a:effectLst/>
              <a:latin typeface="Courier New" panose="02070309020205020404" pitchFamily="49" charset="0"/>
              <a:ea typeface="Times New Roman" panose="02020603050405020304" pitchFamily="18" charset="0"/>
              <a:cs typeface="Times New Roman" panose="02020603050405020304" pitchFamily="18" charset="0"/>
            </a:endParaRPr>
          </a:p>
          <a:p>
            <a:pPr marL="158750" indent="0" algn="just">
              <a:lnSpc>
                <a:spcPct val="150000"/>
              </a:lnSpc>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Это выражение устанавливает приоритет сверху вниз. Так, если выбран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[3]</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то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$in3</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будет соединен с выходом независимо от других битов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sel</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Ниже показана его буквальная интерпретация, а также его одноэлементное представление (которое неоднозначно в отношении приоритета).</a:t>
            </a:r>
            <a:endParaRPr lang="ru-RU" sz="1800" dirty="0">
              <a:effectLst/>
              <a:latin typeface="Courier New" panose="02070309020205020404" pitchFamily="49"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30536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t>Литералы</a:t>
            </a:r>
          </a:p>
          <a:p>
            <a:pPr marL="0" lvl="0" indent="0" algn="l" rtl="0">
              <a:spcBef>
                <a:spcPts val="0"/>
              </a:spcBef>
              <a:spcAft>
                <a:spcPts val="0"/>
              </a:spcAft>
              <a:buNone/>
            </a:pPr>
            <a:r>
              <a:rPr lang="ru-RU" dirty="0"/>
              <a:t>Выражение: «$</a:t>
            </a:r>
            <a:r>
              <a:rPr lang="ru-RU" dirty="0" err="1"/>
              <a:t>foo</a:t>
            </a:r>
            <a:r>
              <a:rPr lang="ru-RU" dirty="0"/>
              <a:t>[7:0] = 6;» определяет «$</a:t>
            </a:r>
            <a:r>
              <a:rPr lang="ru-RU" dirty="0" err="1"/>
              <a:t>foo</a:t>
            </a:r>
            <a:r>
              <a:rPr lang="ru-RU" dirty="0"/>
              <a:t>» для хранения постоянного значения 6. В данном случае 6 принудительно разделено на восемь бит присвоением. Часто необходимо явно указать ширину литерала: </a:t>
            </a:r>
          </a:p>
          <a:p>
            <a:pPr marL="0" lvl="0" indent="0" algn="l" rtl="0">
              <a:spcBef>
                <a:spcPts val="0"/>
              </a:spcBef>
              <a:spcAft>
                <a:spcPts val="0"/>
              </a:spcAft>
              <a:buNone/>
            </a:pPr>
            <a:r>
              <a:rPr lang="ru-RU" dirty="0"/>
              <a:t>«$</a:t>
            </a:r>
            <a:r>
              <a:rPr lang="ru-RU" dirty="0" err="1"/>
              <a:t>foo</a:t>
            </a:r>
            <a:r>
              <a:rPr lang="ru-RU" dirty="0"/>
              <a:t>[7:0] = 8'd6;»</a:t>
            </a:r>
          </a:p>
          <a:p>
            <a:pPr marL="0" lvl="0" indent="0" algn="l" rtl="0">
              <a:spcBef>
                <a:spcPts val="0"/>
              </a:spcBef>
              <a:spcAft>
                <a:spcPts val="0"/>
              </a:spcAft>
              <a:buNone/>
            </a:pPr>
            <a:r>
              <a:rPr lang="ru-RU" dirty="0"/>
              <a:t>Данное выражение явно присваивает «$</a:t>
            </a:r>
            <a:r>
              <a:rPr lang="ru-RU" dirty="0" err="1"/>
              <a:t>foo</a:t>
            </a:r>
            <a:r>
              <a:rPr lang="ru-RU" dirty="0"/>
              <a:t>» 8-битное десятичное («d») значение числа 6 («'» – символ одинарной кавычки). Другие способы записать тоже самое:</a:t>
            </a:r>
          </a:p>
          <a:p>
            <a:pPr marL="0" lvl="0" indent="0" algn="l" rtl="0">
              <a:spcBef>
                <a:spcPts val="0"/>
              </a:spcBef>
              <a:spcAft>
                <a:spcPts val="0"/>
              </a:spcAft>
              <a:buNone/>
            </a:pPr>
            <a:r>
              <a:rPr lang="ru-RU" dirty="0"/>
              <a:t>$</a:t>
            </a:r>
            <a:r>
              <a:rPr lang="ru-RU" dirty="0" err="1"/>
              <a:t>foo</a:t>
            </a:r>
            <a:r>
              <a:rPr lang="ru-RU" dirty="0"/>
              <a:t>[7:0] = 8'b110;   // 8-битная двоичная шестерка</a:t>
            </a:r>
          </a:p>
          <a:p>
            <a:pPr marL="0" lvl="0" indent="0" algn="l" rtl="0">
              <a:spcBef>
                <a:spcPts val="0"/>
              </a:spcBef>
              <a:spcAft>
                <a:spcPts val="0"/>
              </a:spcAft>
              <a:buNone/>
            </a:pPr>
            <a:r>
              <a:rPr lang="ru-RU" dirty="0"/>
              <a:t>или</a:t>
            </a:r>
          </a:p>
          <a:p>
            <a:pPr marL="0" lvl="0" indent="0" algn="l" rtl="0">
              <a:spcBef>
                <a:spcPts val="0"/>
              </a:spcBef>
              <a:spcAft>
                <a:spcPts val="0"/>
              </a:spcAft>
              <a:buNone/>
            </a:pPr>
            <a:r>
              <a:rPr lang="ru-RU" dirty="0"/>
              <a:t>$</a:t>
            </a:r>
            <a:r>
              <a:rPr lang="ru-RU" dirty="0" err="1"/>
              <a:t>foo</a:t>
            </a:r>
            <a:r>
              <a:rPr lang="ru-RU" dirty="0"/>
              <a:t>[7:0] = 8'h6;     // 8-битная шестерка в шестнадцатеричной СС</a:t>
            </a:r>
          </a:p>
          <a:p>
            <a:pPr marL="0" lvl="0" indent="0" algn="l" rtl="0">
              <a:spcBef>
                <a:spcPts val="0"/>
              </a:spcBef>
              <a:spcAft>
                <a:spcPts val="0"/>
              </a:spcAft>
              <a:buNone/>
            </a:pPr>
            <a:endParaRPr lang="ru-RU" dirty="0"/>
          </a:p>
          <a:p>
            <a:pPr marL="0" lvl="0" indent="0" algn="l" rtl="0">
              <a:spcBef>
                <a:spcPts val="0"/>
              </a:spcBef>
              <a:spcAft>
                <a:spcPts val="0"/>
              </a:spcAft>
              <a:buNone/>
            </a:pPr>
            <a:r>
              <a:rPr lang="ru-RU" b="1" dirty="0"/>
              <a:t>Конкатенация</a:t>
            </a:r>
            <a:endParaRPr lang="ru-RU" sz="1100" b="1" dirty="0">
              <a:effectLst/>
              <a:latin typeface="Arial"/>
              <a:cs typeface="Arial"/>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Конкатенация битовых векторов – это объединение двоичных векторов один за другим с образованием </a:t>
            </a:r>
            <a:r>
              <a:rPr lang="ru-RU" sz="1800" dirty="0">
                <a:effectLst/>
                <a:latin typeface="Segoe UI" panose="020B0502040204020203" pitchFamily="34" charset="0"/>
                <a:ea typeface="Times New Roman" panose="02020603050405020304" pitchFamily="18" charset="0"/>
                <a:cs typeface="Times New Roman" panose="02020603050405020304" pitchFamily="18" charset="0"/>
              </a:rPr>
              <a:t> </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вектора большей разрядности. Пример синтаксиса, реализующего операцию конкатенации:</a:t>
            </a:r>
          </a:p>
          <a:p>
            <a:pPr marL="158750" indent="0" algn="just">
              <a:lnSpc>
                <a:spcPct val="150000"/>
              </a:lnSpc>
              <a:buNone/>
            </a:pP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$word[15:0] = {$</a:t>
            </a:r>
            <a:r>
              <a:rPr lang="en-US" sz="1800" dirty="0" err="1">
                <a:effectLst/>
                <a:latin typeface="Courier New" panose="02070309020205020404" pitchFamily="49" charset="0"/>
                <a:ea typeface="Courier New" panose="02070309020205020404" pitchFamily="49" charset="0"/>
                <a:cs typeface="Times New Roman" panose="02020603050405020304" pitchFamily="18" charset="0"/>
              </a:rPr>
              <a:t>upper_byte</a:t>
            </a: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 $</a:t>
            </a:r>
            <a:r>
              <a:rPr lang="en-US" sz="1800" dirty="0" err="1">
                <a:effectLst/>
                <a:latin typeface="Courier New" panose="02070309020205020404" pitchFamily="49" charset="0"/>
                <a:ea typeface="Courier New" panose="02070309020205020404" pitchFamily="49" charset="0"/>
                <a:cs typeface="Times New Roman" panose="02020603050405020304" pitchFamily="18" charset="0"/>
              </a:rPr>
              <a:t>lower_byte</a:t>
            </a:r>
            <a:r>
              <a:rPr lang="en-US" sz="1800" dirty="0">
                <a:effectLst/>
                <a:latin typeface="Courier New" panose="02070309020205020404" pitchFamily="49" charset="0"/>
                <a:ea typeface="Courier New" panose="02070309020205020404" pitchFamily="49" charset="0"/>
                <a:cs typeface="Times New Roman" panose="02020603050405020304" pitchFamily="18" charset="0"/>
              </a:rPr>
              <a:t>}</a:t>
            </a: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416183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Исходный файл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сначала обрабатывается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макропрепроцессором</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M4. Именно так была импортирована и потом запущена визуализация калькулятора. Полученный файл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обрабатывается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SystemVerilog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или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инструментом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SandPiper</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компании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Redwood</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EDA. Существует возможность просмотреть, как код обрабатывается в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с помощью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SandPiper</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открыв «Show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 меню «E» редактора.</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Verilator</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это симулятор который выполняет симуляцию путем преобразования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 компилируемое описание на С++ и затем выполнение.. Этот симулятор запускается для получения данных трассировки, которые можно просмотреть в программе отображения временных диаграмм.</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На вкладке LOG отображаются результаты работы всех этих инструментов. Вывод M4 и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SandPiper</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отображается синим цветом, а вывод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Verilator</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 его итоговая симуляция – черным.</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Функции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используются для определения логики внутри модуля (System)</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Комментарии к коду ниже объясняют части исходного файла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структурированные для использования в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Makerchip</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Для тех, кто интересуется мотивацией такой структуры файлов, необходимо понять стратегию развития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из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Конечной целью является создание нового языка моделирования, философски отличного от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во всех отношениях. Это произойдет в течение следующего десятилетия или десятилетий. Пока же сообщество работаем над этим постепенно, опираясь на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 качестве рабочей отправной точки, и с языком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как расширением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Это наслоение также обеспечивает последовательный и постепенный путь миграции. И по мере развития инструментов всегда можно вернуться к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Также следует отметить тот факт, что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 это реализация TL-X на языке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расширение языка, определенное для использования поверх любого HDL для расширения его возможностей на уровне транзакций. Таким образом, существует возможность миграции с любого поддерживаемого HDL (на момент подготовки этого материала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является единственным поддерживаемым HDL).</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Благодаря использованию синтаксиса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только в определениях модулей, инструменты на базе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которые используются для сшивания связей между модулями, могут оставаться в неведении об использовании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Внутри модуля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можно использовать другие формы модульности и иерархии, характерные для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Весь код, который разрабатывается в этом курсе, находится внутри области </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\TLV</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Теперь вы понимаете, как это связано с инструментами на базе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397263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t>Концепция тактирования и триггеры</a:t>
            </a:r>
          </a:p>
          <a:p>
            <a:pPr marL="0" lvl="0" indent="0" algn="l" rtl="0">
              <a:spcBef>
                <a:spcPts val="0"/>
              </a:spcBef>
              <a:spcAft>
                <a:spcPts val="0"/>
              </a:spcAft>
              <a:buNone/>
            </a:pPr>
            <a:r>
              <a:rPr lang="ru-RU" dirty="0"/>
              <a:t>В последовательной логике вводится понятие тактового сигнала.</a:t>
            </a:r>
          </a:p>
          <a:p>
            <a:pPr marL="0" lvl="0" indent="0" algn="l" rtl="0">
              <a:spcBef>
                <a:spcPts val="0"/>
              </a:spcBef>
              <a:spcAft>
                <a:spcPts val="0"/>
              </a:spcAft>
              <a:buNone/>
            </a:pPr>
            <a:r>
              <a:rPr lang="ru-RU" dirty="0"/>
              <a:t>Тактовые импульсы проходят через всю схему к триггерам, которые упорядочивают логику. Триггеры бывают разных типов, но самым простым и распространенным является «D-триггер с управлением по переднему фронту сигнала» (в курсе будет рассмотрен именно этот триггер). Они передают значение с входа на выход, но только при приходе переднего фронта тактового сигнала. Триггеры хранят значения выходных сигналов до следующего переднего фронта тактового сигнала.</a:t>
            </a:r>
          </a:p>
          <a:p>
            <a:pPr marL="0" lvl="0" indent="0" algn="l" rtl="0">
              <a:spcBef>
                <a:spcPts val="0"/>
              </a:spcBef>
              <a:spcAft>
                <a:spcPts val="0"/>
              </a:spcAft>
              <a:buNone/>
            </a:pPr>
            <a:r>
              <a:rPr lang="ru-RU" dirty="0"/>
              <a:t>Хотя существуют триггеры, которые работают по заднему фронту тактового сигнала, разрабатываемые в данном курсе схемы будут работать только по переднему фронту. Кроме того, существуют триггеры, которые включают в себя логические функции. Поскольку в данном курсе будем используются только D-триггеры, в дальнейшем будем называть их просто триггерами.</a:t>
            </a:r>
          </a:p>
          <a:p>
            <a:pPr marL="0" lvl="0" indent="0" algn="l" rtl="0">
              <a:spcBef>
                <a:spcPts val="0"/>
              </a:spcBef>
              <a:spcAft>
                <a:spcPts val="0"/>
              </a:spcAft>
              <a:buNone/>
            </a:pPr>
            <a:endParaRPr lang="ru-RU" dirty="0"/>
          </a:p>
        </p:txBody>
      </p:sp>
    </p:spTree>
    <p:extLst>
      <p:ext uri="{BB962C8B-B14F-4D97-AF65-F5344CB8AC3E}">
        <p14:creationId xmlns:p14="http://schemas.microsoft.com/office/powerpoint/2010/main" val="324923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Прежде чем перейти к теоретическим рассуждениям о последовательной логике, изучим схему, которая вычисляет последовательность Фибоначчи. Каждое число в последовательности Фибоначчи является суммой двух предыдущих чисел: 1, 1, 2, 3, 5, 8, 13, ... Эта схема будет вычислять следующее число в последовательности.</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С каждым передним фронтом тактового сигнала значения будут распространяться через триггеры, сдвигая один триггер вправо, создавая следующую временную диаграмму.</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Данная схема неполная. В ней не хватает входа сброса. Нужен способ инициализировать схему двумя единицами, чтобы начать генерацию последовательности.</a:t>
            </a:r>
            <a:endParaRPr lang="ru-RU" sz="1100" dirty="0">
              <a:effectLst/>
              <a:latin typeface="Arial"/>
              <a:cs typeface="Arial"/>
            </a:endParaRPr>
          </a:p>
          <a:p>
            <a:pPr marL="0" lvl="0" indent="0" algn="l" rtl="0">
              <a:spcBef>
                <a:spcPts val="0"/>
              </a:spcBef>
              <a:spcAft>
                <a:spcPts val="0"/>
              </a:spcAft>
              <a:buNone/>
            </a:pPr>
            <a:endParaRPr lang="ru-RU" sz="1100" dirty="0">
              <a:effectLst/>
              <a:latin typeface="Arial"/>
              <a:ea typeface="Times New Roman" panose="02020603050405020304" pitchFamily="18" charset="0"/>
              <a:cs typeface="Arial"/>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отличие от комбинационных схем, где выходные значения являются исключительно функцией входных значений, последовательные схемы имеют внутреннее состояние. Каждая последовательная схема должна иметь возможность перейти в известное состояние «сброса»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reset</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Поэтому в каждой такой схеме должен быть сигнал «сброса», который отвечает за это. Схема должна быть спроектирована таким образом, чтобы при подаче сигнала сброса схема стабилизировалась в известном состоянии сброса.</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Самый простой подход к обеспечению возможности сброса заключается в том, чтобы при подаче сигнала сброса каждый триггер устанавливался в значение сброса. Эта методология используется некоторыми группами разработчиков, но, если важны площадь и энергопотребление, можно сделать иначе.</a:t>
            </a:r>
          </a:p>
          <a:p>
            <a:pPr marL="0" lvl="0" indent="0" algn="l" rtl="0">
              <a:spcBef>
                <a:spcPts val="0"/>
              </a:spcBef>
              <a:spcAft>
                <a:spcPts val="0"/>
              </a:spcAft>
              <a:buNone/>
            </a:pPr>
            <a:endParaRPr lang="ru-RU"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рассматриваемой схеме Фибоначчи достаточно сбросить только первый триггер, как это показано на нижнем рисунке.</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655786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В TL-</a:t>
            </a:r>
            <a:r>
              <a:rPr lang="ru-RU" dirty="0" err="1"/>
              <a:t>Verilog</a:t>
            </a:r>
            <a:r>
              <a:rPr lang="ru-RU" dirty="0"/>
              <a:t> можно ссылаться на предыдущую и предпоследнюю версии $</a:t>
            </a:r>
            <a:r>
              <a:rPr lang="ru-RU" dirty="0" err="1"/>
              <a:t>num</a:t>
            </a:r>
            <a:r>
              <a:rPr lang="ru-RU" dirty="0"/>
              <a:t> как &gt;&gt;1$num и &gt;&gt;2$num. В отличие от RTL, в TL-проектировании нет необходимости назначать их в явном виде. Они неявно доступны для использования.</a:t>
            </a:r>
          </a:p>
          <a:p>
            <a:pPr marL="0" lvl="0" indent="0" algn="l" rtl="0">
              <a:spcBef>
                <a:spcPts val="0"/>
              </a:spcBef>
              <a:spcAft>
                <a:spcPts val="0"/>
              </a:spcAft>
              <a:buNone/>
            </a:pPr>
            <a:r>
              <a:rPr lang="ru-RU" dirty="0"/>
              <a:t>Поэтому рассматриваемый пример схемы последовательности Фибоначчи можно задать следующим выражением:</a:t>
            </a:r>
          </a:p>
          <a:p>
            <a:pPr marL="0" lvl="0" indent="0" algn="l" rtl="0">
              <a:spcBef>
                <a:spcPts val="0"/>
              </a:spcBef>
              <a:spcAft>
                <a:spcPts val="0"/>
              </a:spcAft>
              <a:buNone/>
            </a:pPr>
            <a:r>
              <a:rPr lang="ru-RU" dirty="0"/>
              <a:t>$</a:t>
            </a:r>
            <a:r>
              <a:rPr lang="ru-RU" dirty="0" err="1"/>
              <a:t>num</a:t>
            </a:r>
            <a:r>
              <a:rPr lang="ru-RU" dirty="0"/>
              <a:t>[31:0] = $</a:t>
            </a:r>
            <a:r>
              <a:rPr lang="ru-RU" dirty="0" err="1"/>
              <a:t>reset</a:t>
            </a:r>
            <a:r>
              <a:rPr lang="ru-RU" dirty="0"/>
              <a:t> ? 1 : (&gt;&gt;1$num + &gt;&gt;2$num)</a:t>
            </a:r>
          </a:p>
        </p:txBody>
      </p:sp>
    </p:spTree>
    <p:extLst>
      <p:ext uri="{BB962C8B-B14F-4D97-AF65-F5344CB8AC3E}">
        <p14:creationId xmlns:p14="http://schemas.microsoft.com/office/powerpoint/2010/main" val="2333250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7921d4871b_4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7921d4871b_4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ru-RU"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В данной главе продемонстрированы основные схемы в </a:t>
            </a:r>
            <a:r>
              <a:rPr lang="ru-RU" dirty="0" err="1"/>
              <a:t>Makerchip</a:t>
            </a:r>
            <a:r>
              <a:rPr lang="ru-RU" dirty="0"/>
              <a:t> IDE. Она дает базовое понимание фундаментальных принципов проектирования цифровой логики и способов ее проектирования с использованием TL-</a:t>
            </a:r>
            <a:r>
              <a:rPr lang="ru-RU" dirty="0" err="1"/>
              <a:t>Verilog</a:t>
            </a:r>
            <a:r>
              <a:rPr lang="ru-RU" dirty="0"/>
              <a:t> в </a:t>
            </a:r>
            <a:r>
              <a:rPr lang="ru-RU" dirty="0" err="1"/>
              <a:t>Makerchip</a:t>
            </a:r>
            <a:r>
              <a:rPr lang="ru-RU" dirty="0"/>
              <a:t> IDE. </a:t>
            </a:r>
          </a:p>
          <a:p>
            <a:pPr marL="0" lvl="0" indent="0" algn="l" rtl="0">
              <a:spcBef>
                <a:spcPts val="0"/>
              </a:spcBef>
              <a:spcAft>
                <a:spcPts val="0"/>
              </a:spcAft>
              <a:buNone/>
            </a:pPr>
            <a:r>
              <a:rPr lang="ru-RU" dirty="0"/>
              <a:t>В этой главе вы изучите:</a:t>
            </a:r>
          </a:p>
          <a:p>
            <a:pPr marL="0" lvl="0" indent="0" algn="l" rtl="0">
              <a:spcBef>
                <a:spcPts val="0"/>
              </a:spcBef>
              <a:spcAft>
                <a:spcPts val="0"/>
              </a:spcAft>
              <a:buNone/>
            </a:pPr>
            <a:r>
              <a:rPr lang="ru-RU" dirty="0"/>
              <a:t>- основные логические элементы;</a:t>
            </a:r>
          </a:p>
          <a:p>
            <a:pPr marL="0" lvl="0" indent="0" algn="l" rtl="0">
              <a:spcBef>
                <a:spcPts val="0"/>
              </a:spcBef>
              <a:spcAft>
                <a:spcPts val="0"/>
              </a:spcAft>
              <a:buNone/>
            </a:pPr>
            <a:r>
              <a:rPr lang="ru-RU" dirty="0"/>
              <a:t>- способы объединения логических элементов в функции комбинационной логики более высокого порядка, включая мультиплексоры и арифметические схемы;</a:t>
            </a:r>
          </a:p>
          <a:p>
            <a:pPr marL="0" lvl="0" indent="0" algn="l" rtl="0">
              <a:spcBef>
                <a:spcPts val="0"/>
              </a:spcBef>
              <a:spcAft>
                <a:spcPts val="0"/>
              </a:spcAft>
              <a:buNone/>
            </a:pPr>
            <a:r>
              <a:rPr lang="ru-RU" dirty="0"/>
              <a:t>- синтаксис языка TL-</a:t>
            </a:r>
            <a:r>
              <a:rPr lang="ru-RU" dirty="0" err="1"/>
              <a:t>Verilog</a:t>
            </a:r>
            <a:r>
              <a:rPr lang="ru-RU" dirty="0"/>
              <a:t> для выражения комбинационных и арифметических логических функций;</a:t>
            </a:r>
          </a:p>
          <a:p>
            <a:pPr marL="0" lvl="0" indent="0" algn="l" rtl="0">
              <a:spcBef>
                <a:spcPts val="0"/>
              </a:spcBef>
              <a:spcAft>
                <a:spcPts val="0"/>
              </a:spcAft>
              <a:buNone/>
            </a:pPr>
            <a:r>
              <a:rPr lang="ru-RU" dirty="0"/>
              <a:t>- </a:t>
            </a:r>
            <a:r>
              <a:rPr lang="ru-RU" dirty="0" err="1"/>
              <a:t>последовательностную</a:t>
            </a:r>
            <a:r>
              <a:rPr lang="ru-RU" dirty="0"/>
              <a:t> логику и способы ее описания на TL-</a:t>
            </a:r>
            <a:r>
              <a:rPr lang="ru-RU" dirty="0" err="1"/>
              <a:t>Verilog</a:t>
            </a:r>
            <a:r>
              <a:rPr lang="ru-RU" dirty="0"/>
              <a:t>;</a:t>
            </a:r>
          </a:p>
          <a:p>
            <a:pPr marL="0" lvl="0" indent="0" algn="l" rtl="0">
              <a:spcBef>
                <a:spcPts val="0"/>
              </a:spcBef>
              <a:spcAft>
                <a:spcPts val="0"/>
              </a:spcAft>
              <a:buNone/>
            </a:pPr>
            <a:r>
              <a:rPr lang="ru-RU" dirty="0"/>
              <a:t>- способы отладки комбинационных схем в </a:t>
            </a:r>
            <a:r>
              <a:rPr lang="ru-RU" dirty="0" err="1"/>
              <a:t>Makerchip</a:t>
            </a:r>
            <a:r>
              <a:rPr lang="ru-RU" dirty="0"/>
              <a:t>, включая использование возможностей визуальной отладки, уникальных для платформы </a:t>
            </a:r>
            <a:r>
              <a:rPr lang="ru-RU" dirty="0" err="1"/>
              <a:t>Makerchip</a:t>
            </a:r>
            <a:r>
              <a:rPr lang="ru-RU" dirty="0"/>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201058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t>Логические элементы</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В цифровых схемах провода (источники сигналов) стабилизируются в одном из двух напряжений: высоком (VDD) или низком (VSS или земля). Таким образом, провод несет логическое значение, где высокое значение можно рассматривать как 1/истина/включено, а низкое как 0/ложь/выключено и т.д. Это обеспечивает абстракцию для составления логических функций более высокого порядка с предсказуемым поведением.</a:t>
            </a:r>
          </a:p>
          <a:p>
            <a:pPr marL="0" lvl="0" indent="0" algn="l" rtl="0">
              <a:spcBef>
                <a:spcPts val="0"/>
              </a:spcBef>
              <a:spcAft>
                <a:spcPts val="0"/>
              </a:spcAft>
              <a:buNone/>
            </a:pPr>
            <a:r>
              <a:rPr lang="ru-RU" dirty="0"/>
              <a:t>Логические элементы – это основные строительные блоки для создания логических функций. Таблица ниже описывает основные логические элементы. Их функция определяется таблицами истинности, которые показывают значение выхода X для каждой комбинации входных значений A и B. </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Обратите внимание на следующее:</a:t>
            </a:r>
          </a:p>
          <a:p>
            <a:pPr marL="0" lvl="0" indent="0" algn="l" rtl="0">
              <a:spcBef>
                <a:spcPts val="0"/>
              </a:spcBef>
              <a:spcAft>
                <a:spcPts val="0"/>
              </a:spcAft>
              <a:buNone/>
            </a:pPr>
            <a:r>
              <a:rPr lang="ru-RU" dirty="0"/>
              <a:t>- элементы «И» (AND) и «ИЛИ» (OR) соответствуют их русским значениям;</a:t>
            </a:r>
          </a:p>
          <a:p>
            <a:pPr marL="0" lvl="0" indent="0" algn="l" rtl="0">
              <a:spcBef>
                <a:spcPts val="0"/>
              </a:spcBef>
              <a:spcAft>
                <a:spcPts val="0"/>
              </a:spcAft>
              <a:buNone/>
            </a:pPr>
            <a:r>
              <a:rPr lang="ru-RU" dirty="0"/>
              <a:t>- маленький кружок (или «пузырек») на выходе некоторых элементов означает инвертированный выход;</a:t>
            </a:r>
          </a:p>
          <a:p>
            <a:pPr marL="0" lvl="0" indent="0" algn="l" rtl="0">
              <a:spcBef>
                <a:spcPts val="0"/>
              </a:spcBef>
              <a:spcAft>
                <a:spcPts val="0"/>
              </a:spcAft>
              <a:buNone/>
            </a:pPr>
            <a:r>
              <a:rPr lang="ru-RU" dirty="0"/>
              <a:t>- в элементе «XOR», он же «исключающее ИЛИ» и «XNOR», он же «исключающее ИЛИ-НЕ», «исключающее» означает «не оба»;</a:t>
            </a:r>
          </a:p>
          <a:p>
            <a:pPr marL="0" lvl="0" indent="0" algn="l" rtl="0">
              <a:spcBef>
                <a:spcPts val="0"/>
              </a:spcBef>
              <a:spcAft>
                <a:spcPts val="0"/>
              </a:spcAft>
              <a:buNone/>
            </a:pPr>
            <a:r>
              <a:rPr lang="ru-RU" dirty="0"/>
              <a:t>- логические элементы могут быть соединены в различные комбинации для создания логических функций более высокого порядка, как в приведенной ниже схеме (это схема, известная как «полный сумматор»);</a:t>
            </a:r>
          </a:p>
          <a:p>
            <a:pPr marL="0" lvl="0" indent="0" algn="l" rtl="0">
              <a:spcBef>
                <a:spcPts val="0"/>
              </a:spcBef>
              <a:spcAft>
                <a:spcPts val="0"/>
              </a:spcAft>
              <a:buNone/>
            </a:pPr>
            <a:r>
              <a:rPr lang="ru-RU" dirty="0"/>
              <a:t>- схемы, состоящие только из логических элементов, называются «комбинационными».</a:t>
            </a:r>
            <a:endParaRPr dirty="0"/>
          </a:p>
        </p:txBody>
      </p:sp>
    </p:spTree>
    <p:extLst>
      <p:ext uri="{BB962C8B-B14F-4D97-AF65-F5344CB8AC3E}">
        <p14:creationId xmlns:p14="http://schemas.microsoft.com/office/powerpoint/2010/main" val="2965146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TL-</a:t>
            </a:r>
            <a:r>
              <a:rPr lang="ru-RU" dirty="0" err="1"/>
              <a:t>Verilog</a:t>
            </a:r>
            <a:r>
              <a:rPr lang="ru-RU" dirty="0"/>
              <a:t> очень строго определяет синтаксис. Это может вызывать трудности у новичков с их собственными предпочтениями в стиле кодирования. Но эта строгость имеет важное преимущество. В промышленности с кодом работают много людей из разных команд, и такая строгость обеспечивает единообразие. Спецификацию синтаксиса TL-</a:t>
            </a:r>
            <a:r>
              <a:rPr lang="ru-RU" dirty="0" err="1"/>
              <a:t>Verilog</a:t>
            </a:r>
            <a:r>
              <a:rPr lang="ru-RU" dirty="0"/>
              <a:t> можно найти в меню «Help» («Помощь») </a:t>
            </a:r>
            <a:r>
              <a:rPr lang="ru-RU" dirty="0" err="1"/>
              <a:t>Makerchip</a:t>
            </a:r>
            <a:r>
              <a:rPr lang="ru-RU" dirty="0"/>
              <a:t>, но наиболее важные аспекты будут рассмотрены далее.</a:t>
            </a:r>
          </a:p>
          <a:p>
            <a:pPr marL="0" lvl="0" indent="0" algn="l" rtl="0">
              <a:spcBef>
                <a:spcPts val="0"/>
              </a:spcBef>
              <a:spcAft>
                <a:spcPts val="0"/>
              </a:spcAft>
              <a:buNone/>
            </a:pPr>
            <a:endParaRPr lang="ru-RU" dirty="0"/>
          </a:p>
          <a:p>
            <a:pPr marL="0" lvl="0" indent="0" algn="l" rtl="0">
              <a:spcBef>
                <a:spcPts val="0"/>
              </a:spcBef>
              <a:spcAft>
                <a:spcPts val="0"/>
              </a:spcAft>
              <a:buNone/>
            </a:pPr>
            <a:r>
              <a:rPr lang="ru-RU" b="1" dirty="0"/>
              <a:t>Синтаксис TL-</a:t>
            </a:r>
            <a:r>
              <a:rPr lang="ru-RU" b="1" dirty="0" err="1"/>
              <a:t>Verilog</a:t>
            </a:r>
            <a:r>
              <a:rPr lang="ru-RU" b="1" dirty="0"/>
              <a:t>: логические операции </a:t>
            </a:r>
          </a:p>
          <a:p>
            <a:pPr marL="0" lvl="0" indent="0" algn="l" rtl="0">
              <a:spcBef>
                <a:spcPts val="0"/>
              </a:spcBef>
              <a:spcAft>
                <a:spcPts val="0"/>
              </a:spcAft>
              <a:buNone/>
            </a:pPr>
            <a:r>
              <a:rPr lang="ru-RU" dirty="0"/>
              <a:t>Логические операции в разных отраслях науки обозначаются по-разному. На следующей схеме показаны некоторые из этих математических обозначений, а также операторы TL-</a:t>
            </a:r>
            <a:r>
              <a:rPr lang="ru-RU" dirty="0" err="1"/>
              <a:t>Verilog</a:t>
            </a:r>
            <a:r>
              <a:rPr lang="ru-RU" dirty="0"/>
              <a:t> (которые аналогичны операторам </a:t>
            </a:r>
            <a:r>
              <a:rPr lang="ru-RU" dirty="0" err="1"/>
              <a:t>Verilog</a:t>
            </a:r>
            <a:r>
              <a:rPr lang="ru-RU" dirty="0"/>
              <a:t>) для основных логических элементов (вентилей).</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Для группировки операций, чтобы сформировать более сложные логические функции, можно использовать круглые скобки. Если выражение растягивается на несколько строк, эти строки должны иметь больший отступ, чем первая строка. Выражения всегда должны заканчиваться точкой с запятой. Всегда ставьте пробел до и после «=». Например:</a:t>
            </a:r>
          </a:p>
          <a:p>
            <a:pPr marL="0" lvl="0" indent="0" algn="l" rtl="0">
              <a:spcBef>
                <a:spcPts val="0"/>
              </a:spcBef>
              <a:spcAft>
                <a:spcPts val="0"/>
              </a:spcAft>
              <a:buNone/>
            </a:pPr>
            <a:r>
              <a:rPr lang="ru-RU" dirty="0"/>
              <a:t>$</a:t>
            </a:r>
            <a:r>
              <a:rPr lang="ru-RU" dirty="0" err="1"/>
              <a:t>foo</a:t>
            </a:r>
            <a:r>
              <a:rPr lang="ru-RU" dirty="0"/>
              <a:t> = (  $val1 &amp;&amp;   $val2) || (! $val1 &amp;&amp; ! $val2)</a:t>
            </a:r>
          </a:p>
        </p:txBody>
      </p:sp>
    </p:spTree>
    <p:extLst>
      <p:ext uri="{BB962C8B-B14F-4D97-AF65-F5344CB8AC3E}">
        <p14:creationId xmlns:p14="http://schemas.microsoft.com/office/powerpoint/2010/main" val="776378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В TL-</a:t>
            </a:r>
            <a:r>
              <a:rPr lang="ru-RU" dirty="0" err="1"/>
              <a:t>Verilog</a:t>
            </a:r>
            <a:r>
              <a:rPr lang="ru-RU" dirty="0"/>
              <a:t> (внутри блоков кода \TLV) отступы и пробелы имеют смысл. Табуляции (которые не имеют определенного поведения) не допускаются. Каждый уровень отступа равен 3 пробелам (редактор </a:t>
            </a:r>
            <a:r>
              <a:rPr lang="ru-RU" dirty="0" err="1"/>
              <a:t>Makerchip</a:t>
            </a:r>
            <a:r>
              <a:rPr lang="ru-RU" dirty="0"/>
              <a:t> помогает придерживаться этим правилам).</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Если вы будете придерживаться предложенных в этом курсе имен сигналов, у вас никогда не возникнет проблем. Тем, кто захочет немного отклониться от сценария, следует знать, что TL </a:t>
            </a:r>
            <a:r>
              <a:rPr lang="ru-RU" dirty="0" err="1"/>
              <a:t>Verilog</a:t>
            </a:r>
            <a:r>
              <a:rPr lang="ru-RU" dirty="0"/>
              <a:t> накладывает ограничения на имена сигналов. В то время как языки обычно оставляют выбор между </a:t>
            </a:r>
            <a:r>
              <a:rPr lang="ru-RU" dirty="0" err="1"/>
              <a:t>camel-case</a:t>
            </a:r>
            <a:r>
              <a:rPr lang="ru-RU" dirty="0"/>
              <a:t> регистром и подчеркиванием на усмотрение кодовых конвенций, TL </a:t>
            </a:r>
            <a:r>
              <a:rPr lang="ru-RU" dirty="0" err="1"/>
              <a:t>Verilog</a:t>
            </a:r>
            <a:r>
              <a:rPr lang="ru-RU" dirty="0"/>
              <a:t> принуждает к такому выбору. </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Ограничения наименований служат нескольким целям:</a:t>
            </a:r>
          </a:p>
          <a:p>
            <a:pPr marL="0" lvl="0" indent="0" algn="l" rtl="0">
              <a:spcBef>
                <a:spcPts val="0"/>
              </a:spcBef>
              <a:spcAft>
                <a:spcPts val="0"/>
              </a:spcAft>
              <a:buNone/>
            </a:pPr>
            <a:r>
              <a:rPr lang="ru-RU" dirty="0"/>
              <a:t>- они обеспечивают согласованность;</a:t>
            </a:r>
          </a:p>
          <a:p>
            <a:pPr marL="0" lvl="0" indent="0" algn="l" rtl="0">
              <a:spcBef>
                <a:spcPts val="0"/>
              </a:spcBef>
              <a:spcAft>
                <a:spcPts val="0"/>
              </a:spcAft>
              <a:buNone/>
            </a:pPr>
            <a:r>
              <a:rPr lang="ru-RU" dirty="0"/>
              <a:t>- они различают типы;</a:t>
            </a:r>
          </a:p>
          <a:p>
            <a:pPr marL="0" lvl="0" indent="0" algn="l" rtl="0">
              <a:spcBef>
                <a:spcPts val="0"/>
              </a:spcBef>
              <a:spcAft>
                <a:spcPts val="0"/>
              </a:spcAft>
              <a:buNone/>
            </a:pPr>
            <a:r>
              <a:rPr lang="ru-RU" dirty="0"/>
              <a:t>- при обработке TL-</a:t>
            </a:r>
            <a:r>
              <a:rPr lang="ru-RU" dirty="0" err="1"/>
              <a:t>Verilog</a:t>
            </a:r>
            <a:r>
              <a:rPr lang="ru-RU" dirty="0"/>
              <a:t> в </a:t>
            </a:r>
            <a:r>
              <a:rPr lang="ru-RU" dirty="0" err="1"/>
              <a:t>Verilog</a:t>
            </a:r>
            <a:r>
              <a:rPr lang="ru-RU" dirty="0"/>
              <a:t> автоматически генерируемая логика может использовать имена сигналов </a:t>
            </a:r>
            <a:r>
              <a:rPr lang="ru-RU" dirty="0" err="1"/>
              <a:t>Verilog</a:t>
            </a:r>
            <a:r>
              <a:rPr lang="ru-RU" dirty="0"/>
              <a:t>, которые не конфликтуют с именами сигналов, созданными разработчиком. </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В частности, имена сигналов TL-</a:t>
            </a:r>
            <a:r>
              <a:rPr lang="ru-RU" dirty="0" err="1"/>
              <a:t>Verilog</a:t>
            </a:r>
            <a:r>
              <a:rPr lang="ru-RU" dirty="0"/>
              <a:t>:</a:t>
            </a:r>
          </a:p>
          <a:p>
            <a:pPr marL="0" lvl="0" indent="0" algn="l" rtl="0">
              <a:spcBef>
                <a:spcPts val="0"/>
              </a:spcBef>
              <a:spcAft>
                <a:spcPts val="0"/>
              </a:spcAft>
              <a:buNone/>
            </a:pPr>
            <a:r>
              <a:rPr lang="ru-RU" dirty="0"/>
              <a:t>- имеют префикс «$»;</a:t>
            </a:r>
          </a:p>
          <a:p>
            <a:pPr marL="0" lvl="0" indent="0" algn="l" rtl="0">
              <a:spcBef>
                <a:spcPts val="0"/>
              </a:spcBef>
              <a:spcAft>
                <a:spcPts val="0"/>
              </a:spcAft>
              <a:buNone/>
            </a:pPr>
            <a:r>
              <a:rPr lang="ru-RU" dirty="0"/>
              <a:t>- состоят из лексем, разделенных символами подчеркивания, где каждая лексема представляет собой строку символов нижнего регистра, за которыми следуют ноль или более цифр;</a:t>
            </a:r>
          </a:p>
          <a:p>
            <a:pPr marL="171450" lvl="0" indent="-171450" algn="l" rtl="0">
              <a:spcBef>
                <a:spcPts val="0"/>
              </a:spcBef>
              <a:spcAft>
                <a:spcPts val="0"/>
              </a:spcAft>
              <a:buFontTx/>
              <a:buChar char="-"/>
            </a:pPr>
            <a:r>
              <a:rPr lang="ru-RU" dirty="0"/>
              <a:t>начинаются как минимум с двух строчных символов.</a:t>
            </a:r>
            <a:endParaRPr lang="en-US" dirty="0"/>
          </a:p>
          <a:p>
            <a:pPr marL="171450" lvl="0" indent="-171450" algn="l" rtl="0">
              <a:spcBef>
                <a:spcPts val="0"/>
              </a:spcBef>
              <a:spcAft>
                <a:spcPts val="0"/>
              </a:spcAft>
              <a:buFontTx/>
              <a:buChar char="-"/>
            </a:pPr>
            <a:endParaRPr lang="ru-RU" dirty="0"/>
          </a:p>
          <a:p>
            <a:pPr marL="0" lvl="0" indent="0" algn="l" rtl="0">
              <a:spcBef>
                <a:spcPts val="0"/>
              </a:spcBef>
              <a:spcAft>
                <a:spcPts val="0"/>
              </a:spcAft>
              <a:buNone/>
            </a:pPr>
            <a:r>
              <a:rPr lang="ru-RU" dirty="0"/>
              <a:t>Так, например, это корректные варианты наименований переменных:</a:t>
            </a:r>
          </a:p>
          <a:p>
            <a:pPr marL="0" lvl="0" indent="0" algn="l" rtl="0">
              <a:spcBef>
                <a:spcPts val="0"/>
              </a:spcBef>
              <a:spcAft>
                <a:spcPts val="0"/>
              </a:spcAft>
              <a:buNone/>
            </a:pPr>
            <a:r>
              <a:rPr lang="ru-RU" dirty="0"/>
              <a:t>- $</a:t>
            </a:r>
            <a:r>
              <a:rPr lang="ru-RU" dirty="0" err="1"/>
              <a:t>my_sig</a:t>
            </a:r>
            <a:r>
              <a:rPr lang="ru-RU" dirty="0"/>
              <a:t>;</a:t>
            </a:r>
          </a:p>
          <a:p>
            <a:pPr marL="171450" lvl="0" indent="-171450" algn="l" rtl="0">
              <a:spcBef>
                <a:spcPts val="0"/>
              </a:spcBef>
              <a:spcAft>
                <a:spcPts val="0"/>
              </a:spcAft>
              <a:buFontTx/>
              <a:buChar char="-"/>
            </a:pPr>
            <a:r>
              <a:rPr lang="ru-RU" dirty="0"/>
              <a:t>$val1.</a:t>
            </a:r>
            <a:endParaRPr lang="en-US" dirty="0"/>
          </a:p>
          <a:p>
            <a:pPr marL="171450" lvl="0" indent="-171450" algn="l" rtl="0">
              <a:spcBef>
                <a:spcPts val="0"/>
              </a:spcBef>
              <a:spcAft>
                <a:spcPts val="0"/>
              </a:spcAft>
              <a:buFontTx/>
              <a:buChar char="-"/>
            </a:pPr>
            <a:endParaRPr lang="ru-RU" dirty="0"/>
          </a:p>
          <a:p>
            <a:pPr marL="0" lvl="0" indent="0" algn="l" rtl="0">
              <a:spcBef>
                <a:spcPts val="0"/>
              </a:spcBef>
              <a:spcAft>
                <a:spcPts val="0"/>
              </a:spcAft>
              <a:buNone/>
            </a:pPr>
            <a:r>
              <a:rPr lang="ru-RU" dirty="0"/>
              <a:t>А эти нет:</a:t>
            </a:r>
          </a:p>
          <a:p>
            <a:pPr marL="0" lvl="0" indent="0" algn="l" rtl="0">
              <a:spcBef>
                <a:spcPts val="0"/>
              </a:spcBef>
              <a:spcAft>
                <a:spcPts val="0"/>
              </a:spcAft>
              <a:buNone/>
            </a:pPr>
            <a:r>
              <a:rPr lang="ru-RU" dirty="0"/>
              <a:t>- $a;</a:t>
            </a:r>
          </a:p>
          <a:p>
            <a:pPr marL="0" lvl="0" indent="0" algn="l" rtl="0">
              <a:spcBef>
                <a:spcPts val="0"/>
              </a:spcBef>
              <a:spcAft>
                <a:spcPts val="0"/>
              </a:spcAft>
              <a:buNone/>
            </a:pPr>
            <a:r>
              <a:rPr lang="ru-RU" dirty="0"/>
              <a:t>- $</a:t>
            </a:r>
            <a:r>
              <a:rPr lang="ru-RU" dirty="0" err="1"/>
              <a:t>Sig</a:t>
            </a:r>
            <a:r>
              <a:rPr lang="ru-RU" dirty="0"/>
              <a:t> (на самом деле это «сигнал состояния», который в этом курсе использоваться не будет);</a:t>
            </a:r>
          </a:p>
          <a:p>
            <a:pPr marL="0" lvl="0" indent="0" algn="l" rtl="0">
              <a:spcBef>
                <a:spcPts val="0"/>
              </a:spcBef>
              <a:spcAft>
                <a:spcPts val="0"/>
              </a:spcAft>
              <a:buNone/>
            </a:pPr>
            <a:r>
              <a:rPr lang="ru-RU" dirty="0"/>
              <a:t>- $val_1;</a:t>
            </a:r>
          </a:p>
          <a:p>
            <a:pPr marL="0" lvl="0" indent="0" algn="l" rtl="0">
              <a:spcBef>
                <a:spcPts val="0"/>
              </a:spcBef>
              <a:spcAft>
                <a:spcPts val="0"/>
              </a:spcAft>
              <a:buNone/>
            </a:pPr>
            <a:endParaRPr lang="ru-RU" dirty="0"/>
          </a:p>
          <a:p>
            <a:pPr marL="0" lvl="0" indent="0" algn="l" rtl="0">
              <a:spcBef>
                <a:spcPts val="0"/>
              </a:spcBef>
              <a:spcAft>
                <a:spcPts val="0"/>
              </a:spcAft>
              <a:buNone/>
            </a:pPr>
            <a:r>
              <a:rPr lang="ru-RU" dirty="0"/>
              <a:t>В других местах вы можете встретить термин «</a:t>
            </a:r>
            <a:r>
              <a:rPr lang="ru-RU" dirty="0" err="1"/>
              <a:t>pipesignal</a:t>
            </a:r>
            <a:r>
              <a:rPr lang="ru-RU" dirty="0"/>
              <a:t>» относящийся к сигналам в TL </a:t>
            </a:r>
            <a:r>
              <a:rPr lang="ru-RU" dirty="0" err="1"/>
              <a:t>Verilog</a:t>
            </a:r>
            <a:r>
              <a:rPr lang="ru-RU" dirty="0"/>
              <a:t>. Различие между сигналами </a:t>
            </a:r>
            <a:r>
              <a:rPr lang="ru-RU" dirty="0" err="1"/>
              <a:t>Verilog</a:t>
            </a:r>
            <a:r>
              <a:rPr lang="ru-RU" dirty="0"/>
              <a:t> и сигналами «</a:t>
            </a:r>
            <a:r>
              <a:rPr lang="ru-RU" dirty="0" err="1"/>
              <a:t>pipesignals</a:t>
            </a:r>
            <a:r>
              <a:rPr lang="ru-RU" dirty="0"/>
              <a:t>» TL-</a:t>
            </a:r>
            <a:r>
              <a:rPr lang="ru-RU" dirty="0" err="1"/>
              <a:t>Verilog</a:t>
            </a:r>
            <a:r>
              <a:rPr lang="ru-RU" dirty="0"/>
              <a:t> в этом курсе не имеет значения, и мы будем просто использовать сокращенный термин «сигналы».</a:t>
            </a:r>
            <a:endParaRPr dirty="0"/>
          </a:p>
        </p:txBody>
      </p:sp>
    </p:spTree>
    <p:extLst>
      <p:ext uri="{BB962C8B-B14F-4D97-AF65-F5344CB8AC3E}">
        <p14:creationId xmlns:p14="http://schemas.microsoft.com/office/powerpoint/2010/main" val="893517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sz="1100" dirty="0">
                <a:solidFill>
                  <a:schemeClr val="dk1"/>
                </a:solidFill>
                <a:latin typeface="Nunito Sans"/>
                <a:sym typeface="Nunito Sans"/>
              </a:rPr>
              <a:t>Пример схемы полного сумматора</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057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то время как отдельные сигналы (или «биты») хранят одно из двух значений в цифровой схеме, набор из N сигналов (называемых «шиной» или «вектором») позволяет описать до 2^N возможных значений. </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Привычный для всех формат представления чисел – в десятичной системе счисления (СС). В десятичной СС мы используем десять цифр (0-9), и когда мы считаем до последней доступной цифры (9), мы возвращаемся к 0 и увеличиваем значение следующего разряда, который равен десяти. Основание десять очень неудобно для цифровой логики. Двоичное основание или любая степень двойки (4, 8, 16) гораздо более естественна. В двоичной или бинарной СС есть цифры 0 и 1. Каждая из них может быть представлена битом. Шестнадцатеричная СС также довольно распространена. В ней используются цифры 0-9 и символы A-F (для чисел от 10 до 15). Одна шестнадцатеричная цифра может быть представлена 4 битами. В таблице ниже показаны значения от нуля до двадцати в десятичной, двоичной и шестнадцатеричной СС.</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Языки HDL поддерживают «векторные» сигналы, которые содержат несколько битов. Векторы могут использоваться для представления двоично-кодированных (знаковых или беззнаковых) целых значений. Например, 5-битный вектор может хранить значение 13 в виде битового значения 01101. HDL поддерживают арифметические операции, такие как сложение, которые работают с этими битовыми векторными значениями.</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8284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наиболее распространенными типами данных являются битовые переменные (которые вы использовали в предыдущей лабораторной работе) и битовые векторы. Вектор объявляется путем указания его битового диапазона следующим образом:</a:t>
            </a:r>
          </a:p>
          <a:p>
            <a:pPr marL="0" lvl="0" indent="0" algn="l" rtl="0">
              <a:spcBef>
                <a:spcPts val="0"/>
              </a:spcBef>
              <a:spcAft>
                <a:spcPts val="0"/>
              </a:spcAft>
              <a:buNone/>
            </a:pP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a:t>
            </a:r>
            <a:r>
              <a:rPr lang="ru-RU" sz="1800" dirty="0" err="1">
                <a:effectLst/>
                <a:latin typeface="Courier New" panose="02070309020205020404" pitchFamily="49" charset="0"/>
                <a:ea typeface="Courier New" panose="02070309020205020404" pitchFamily="49" charset="0"/>
                <a:cs typeface="Times New Roman" panose="02020603050405020304" pitchFamily="18" charset="0"/>
              </a:rPr>
              <a:t>vect</a:t>
            </a:r>
            <a:r>
              <a:rPr lang="ru-RU" sz="1800" dirty="0">
                <a:effectLst/>
                <a:latin typeface="Courier New" panose="02070309020205020404" pitchFamily="49" charset="0"/>
                <a:ea typeface="Courier New" panose="02070309020205020404" pitchFamily="49" charset="0"/>
                <a:cs typeface="Times New Roman" panose="02020603050405020304" pitchFamily="18" charset="0"/>
              </a:rPr>
              <a:t>[7:0] = ....;</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Битовые диапазоны обычно не используются в правой части выражения. Используется вектор с указанием нужного диапазон битов</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В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и TL-</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Verilog</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арифметические операции, такие как +, -, *, /, и % (остаток от деления или деление по модулю) могут использоваться с векторами. Без этих операторов схему сумматора пришлось бы строить путем повторения полной схемы сумматора (которая была рассмотрена ранее) для каждой позиции бита в сумматоре.</a:t>
            </a:r>
            <a:endParaRPr dirty="0"/>
          </a:p>
        </p:txBody>
      </p:sp>
    </p:spTree>
    <p:extLst>
      <p:ext uri="{BB962C8B-B14F-4D97-AF65-F5344CB8AC3E}">
        <p14:creationId xmlns:p14="http://schemas.microsoft.com/office/powerpoint/2010/main" val="4171242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7921d4871b_5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7921d4871b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Одной из наиболее важных логических функций является мультиплексор (или MUX), изображенный на слайде.</a:t>
            </a:r>
          </a:p>
          <a:p>
            <a:pPr marL="0" lvl="0" indent="0" algn="l" rtl="0">
              <a:spcBef>
                <a:spcPts val="0"/>
              </a:spcBef>
              <a:spcAft>
                <a:spcPts val="0"/>
              </a:spcAft>
              <a:buNone/>
            </a:pP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Мультиплексор осуществляет выбор между двумя или более входами (которые могут быть двоичными значениями, векторами или любыми другими типами данных). Линия выбора определяет вход, который нужно передать на выход. Чаще всего линией выбора является либо двоично-кодированный индекс входа, либо «</a:t>
            </a:r>
            <a:r>
              <a:rPr lang="ru-RU" sz="1800" dirty="0" err="1">
                <a:effectLst/>
                <a:latin typeface="Calibri" panose="020F0502020204030204" pitchFamily="34" charset="0"/>
                <a:ea typeface="Times New Roman" panose="02020603050405020304" pitchFamily="18" charset="0"/>
                <a:cs typeface="Times New Roman" panose="02020603050405020304" pitchFamily="18" charset="0"/>
              </a:rPr>
              <a:t>one-hot</a:t>
            </a:r>
            <a:r>
              <a:rPr lang="ru-RU" sz="1800" dirty="0">
                <a:effectLst/>
                <a:latin typeface="Calibri" panose="020F0502020204030204" pitchFamily="34" charset="0"/>
                <a:ea typeface="Times New Roman" panose="02020603050405020304" pitchFamily="18" charset="0"/>
                <a:cs typeface="Times New Roman" panose="02020603050405020304" pitchFamily="18" charset="0"/>
              </a:rPr>
              <a:t>» вектор, в котором каждый бит вектора соответствует одному входу (для выбора соответствующего входного значения подается сигнал на один и только один из битов).</a:t>
            </a:r>
          </a:p>
          <a:p>
            <a:pPr marL="0" lvl="0" indent="0" algn="l" rtl="0">
              <a:spcBef>
                <a:spcPts val="0"/>
              </a:spcBef>
              <a:spcAft>
                <a:spcPts val="0"/>
              </a:spcAft>
              <a:buNone/>
            </a:pPr>
            <a:r>
              <a:rPr lang="ru-RU" dirty="0"/>
              <a:t>MUX, изображенный на слайде, может быть построен из базовых логических вентилей, как показано ниже. Эту реализацию можно описать как «задать выходе X1, если он выбран (по сигналу S == 1) ИЛИ X2 (если S == 0)».</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86264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2"/>
          <p:cNvPicPr preferRelativeResize="0"/>
          <p:nvPr/>
        </p:nvPicPr>
        <p:blipFill rotWithShape="1">
          <a:blip r:embed="rId3">
            <a:alphaModFix/>
          </a:blip>
          <a:srcRect/>
          <a:stretch/>
        </p:blipFill>
        <p:spPr>
          <a:xfrm>
            <a:off x="0" y="0"/>
            <a:ext cx="9144002" cy="5143501"/>
          </a:xfrm>
          <a:prstGeom prst="rect">
            <a:avLst/>
          </a:prstGeom>
          <a:noFill/>
          <a:ln>
            <a:noFill/>
          </a:ln>
        </p:spPr>
      </p:pic>
      <p:pic>
        <p:nvPicPr>
          <p:cNvPr id="15" name="Google Shape;15;p2"/>
          <p:cNvPicPr preferRelativeResize="0"/>
          <p:nvPr/>
        </p:nvPicPr>
        <p:blipFill rotWithShape="1">
          <a:blip r:embed="rId4">
            <a:alphaModFix/>
          </a:blip>
          <a:srcRect/>
          <a:stretch/>
        </p:blipFill>
        <p:spPr>
          <a:xfrm>
            <a:off x="4648697" y="511916"/>
            <a:ext cx="3737767" cy="4119669"/>
          </a:xfrm>
          <a:prstGeom prst="rect">
            <a:avLst/>
          </a:prstGeom>
          <a:noFill/>
          <a:ln>
            <a:noFill/>
          </a:ln>
        </p:spPr>
      </p:pic>
      <p:pic>
        <p:nvPicPr>
          <p:cNvPr id="16" name="Google Shape;16;p2"/>
          <p:cNvPicPr preferRelativeResize="0"/>
          <p:nvPr/>
        </p:nvPicPr>
        <p:blipFill rotWithShape="1">
          <a:blip r:embed="rId5">
            <a:alphaModFix/>
          </a:blip>
          <a:srcRect/>
          <a:stretch/>
        </p:blipFill>
        <p:spPr>
          <a:xfrm>
            <a:off x="504825" y="481589"/>
            <a:ext cx="3095625" cy="247650"/>
          </a:xfrm>
          <a:prstGeom prst="rect">
            <a:avLst/>
          </a:prstGeom>
          <a:noFill/>
          <a:ln>
            <a:noFill/>
          </a:ln>
        </p:spPr>
      </p:pic>
      <p:sp>
        <p:nvSpPr>
          <p:cNvPr id="17" name="Google Shape;17;p2"/>
          <p:cNvSpPr txBox="1">
            <a:spLocks noGrp="1"/>
          </p:cNvSpPr>
          <p:nvPr>
            <p:ph type="title"/>
          </p:nvPr>
        </p:nvSpPr>
        <p:spPr>
          <a:xfrm>
            <a:off x="386150" y="1946200"/>
            <a:ext cx="4487100" cy="1320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700"/>
              <a:buNone/>
              <a:defRPr sz="2700">
                <a:solidFill>
                  <a:schemeClr val="lt1"/>
                </a:solidFill>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8" name="Google Shape;18;p2"/>
          <p:cNvSpPr txBox="1">
            <a:spLocks noGrp="1"/>
          </p:cNvSpPr>
          <p:nvPr>
            <p:ph type="subTitle" idx="1"/>
          </p:nvPr>
        </p:nvSpPr>
        <p:spPr>
          <a:xfrm>
            <a:off x="393875" y="4154950"/>
            <a:ext cx="2471400" cy="409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None/>
              <a:defRPr sz="1200">
                <a:solidFill>
                  <a:schemeClr val="lt1"/>
                </a:solidFill>
              </a:defRPr>
            </a:lvl1pPr>
            <a:lvl2pPr lvl="1">
              <a:spcBef>
                <a:spcPts val="0"/>
              </a:spcBef>
              <a:spcAft>
                <a:spcPts val="0"/>
              </a:spcAft>
              <a:buSzPts val="1000"/>
              <a:buNone/>
              <a:defRPr/>
            </a:lvl2pPr>
            <a:lvl3pPr lvl="2">
              <a:spcBef>
                <a:spcPts val="0"/>
              </a:spcBef>
              <a:spcAft>
                <a:spcPts val="0"/>
              </a:spcAft>
              <a:buSzPts val="800"/>
              <a:buNone/>
              <a:defRPr/>
            </a:lvl3pPr>
            <a:lvl4pPr lvl="3">
              <a:spcBef>
                <a:spcPts val="0"/>
              </a:spcBef>
              <a:spcAft>
                <a:spcPts val="0"/>
              </a:spcAft>
              <a:buSzPts val="1000"/>
              <a:buNone/>
              <a:defRPr/>
            </a:lvl4pPr>
            <a:lvl5pPr lvl="4">
              <a:spcBef>
                <a:spcPts val="0"/>
              </a:spcBef>
              <a:spcAft>
                <a:spcPts val="0"/>
              </a:spcAft>
              <a:buSzPts val="800"/>
              <a:buNone/>
              <a:defRPr/>
            </a:lvl5pPr>
            <a:lvl6pPr lvl="5">
              <a:spcBef>
                <a:spcPts val="0"/>
              </a:spcBef>
              <a:spcAft>
                <a:spcPts val="0"/>
              </a:spcAft>
              <a:buSzPts val="1000"/>
              <a:buNone/>
              <a:defRPr/>
            </a:lvl6pPr>
            <a:lvl7pPr lvl="6">
              <a:spcBef>
                <a:spcPts val="0"/>
              </a:spcBef>
              <a:spcAft>
                <a:spcPts val="0"/>
              </a:spcAft>
              <a:buSzPts val="800"/>
              <a:buNone/>
              <a:defRPr/>
            </a:lvl7pPr>
            <a:lvl8pPr lvl="7">
              <a:spcBef>
                <a:spcPts val="0"/>
              </a:spcBef>
              <a:spcAft>
                <a:spcPts val="0"/>
              </a:spcAft>
              <a:buSzPts val="1000"/>
              <a:buNone/>
              <a:defRPr/>
            </a:lvl8pPr>
            <a:lvl9pPr lvl="8">
              <a:spcBef>
                <a:spcPts val="0"/>
              </a:spcBef>
              <a:spcAft>
                <a:spcPts val="0"/>
              </a:spcAft>
              <a:buSzPts val="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6"/>
        <p:cNvGrpSpPr/>
        <p:nvPr/>
      </p:nvGrpSpPr>
      <p:grpSpPr>
        <a:xfrm>
          <a:off x="0" y="0"/>
          <a:ext cx="0" cy="0"/>
          <a:chOff x="0" y="0"/>
          <a:chExt cx="0" cy="0"/>
        </a:xfrm>
      </p:grpSpPr>
      <p:sp>
        <p:nvSpPr>
          <p:cNvPr id="177" name="Google Shape;177;p8"/>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78" name="Google Shape;178;p8"/>
          <p:cNvSpPr txBox="1">
            <a:spLocks noGrp="1"/>
          </p:cNvSpPr>
          <p:nvPr>
            <p:ph type="body" idx="1"/>
          </p:nvPr>
        </p:nvSpPr>
        <p:spPr>
          <a:xfrm>
            <a:off x="456075" y="943200"/>
            <a:ext cx="8220000" cy="3729600"/>
          </a:xfrm>
          <a:prstGeom prst="rect">
            <a:avLst/>
          </a:prstGeom>
        </p:spPr>
        <p:txBody>
          <a:bodyPr spcFirstLastPara="1" wrap="square" lIns="91425" tIns="91425" rIns="91425" bIns="91425" anchor="t" anchorCtr="0">
            <a:normAutofit/>
          </a:bodyPr>
          <a:lstStyle>
            <a:lvl1pPr marL="457200" lvl="0" indent="-279400">
              <a:spcBef>
                <a:spcPts val="0"/>
              </a:spcBef>
              <a:spcAft>
                <a:spcPts val="0"/>
              </a:spcAft>
              <a:buSzPts val="800"/>
              <a:buChar char="☐"/>
              <a:defRPr/>
            </a:lvl1pPr>
            <a:lvl2pPr marL="914400" lvl="1" indent="-292100">
              <a:spcBef>
                <a:spcPts val="0"/>
              </a:spcBef>
              <a:spcAft>
                <a:spcPts val="0"/>
              </a:spcAft>
              <a:buSzPts val="1000"/>
              <a:buChar char="■"/>
              <a:defRPr/>
            </a:lvl2pPr>
            <a:lvl3pPr marL="1371600" lvl="2" indent="-279400">
              <a:spcBef>
                <a:spcPts val="0"/>
              </a:spcBef>
              <a:spcAft>
                <a:spcPts val="0"/>
              </a:spcAft>
              <a:buSzPts val="800"/>
              <a:buChar char="☐"/>
              <a:defRPr/>
            </a:lvl3pPr>
            <a:lvl4pPr marL="1828800" lvl="3" indent="-292100">
              <a:spcBef>
                <a:spcPts val="0"/>
              </a:spcBef>
              <a:spcAft>
                <a:spcPts val="0"/>
              </a:spcAft>
              <a:buClr>
                <a:srgbClr val="283272"/>
              </a:buClr>
              <a:buSzPts val="1000"/>
              <a:buChar char="■"/>
              <a:defRPr/>
            </a:lvl4pPr>
            <a:lvl5pPr marL="2286000" lvl="4" indent="-279400">
              <a:spcBef>
                <a:spcPts val="0"/>
              </a:spcBef>
              <a:spcAft>
                <a:spcPts val="0"/>
              </a:spcAft>
              <a:buClr>
                <a:srgbClr val="283272"/>
              </a:buClr>
              <a:buSzPts val="800"/>
              <a:buChar char="☐"/>
              <a:defRPr/>
            </a:lvl5pPr>
            <a:lvl6pPr marL="2743200" lvl="5" indent="-292100">
              <a:spcBef>
                <a:spcPts val="0"/>
              </a:spcBef>
              <a:spcAft>
                <a:spcPts val="0"/>
              </a:spcAft>
              <a:buClr>
                <a:srgbClr val="283272"/>
              </a:buClr>
              <a:buSzPts val="1000"/>
              <a:buChar char="■"/>
              <a:defRPr/>
            </a:lvl6pPr>
            <a:lvl7pPr marL="3200400" lvl="6" indent="-279400">
              <a:spcBef>
                <a:spcPts val="0"/>
              </a:spcBef>
              <a:spcAft>
                <a:spcPts val="0"/>
              </a:spcAft>
              <a:buClr>
                <a:srgbClr val="283272"/>
              </a:buClr>
              <a:buSzPts val="800"/>
              <a:buChar char="☐"/>
              <a:defRPr/>
            </a:lvl7pPr>
            <a:lvl8pPr marL="3657600" lvl="7" indent="-292100">
              <a:spcBef>
                <a:spcPts val="0"/>
              </a:spcBef>
              <a:spcAft>
                <a:spcPts val="0"/>
              </a:spcAft>
              <a:buClr>
                <a:srgbClr val="283272"/>
              </a:buClr>
              <a:buSzPts val="1000"/>
              <a:buChar char="■"/>
              <a:defRPr/>
            </a:lvl8pPr>
            <a:lvl9pPr marL="4114800" lvl="8" indent="-279400">
              <a:spcBef>
                <a:spcPts val="0"/>
              </a:spcBef>
              <a:spcAft>
                <a:spcPts val="0"/>
              </a:spcAft>
              <a:buClr>
                <a:srgbClr val="283272"/>
              </a:buClr>
              <a:buSzPts val="800"/>
              <a:buChar char="☐"/>
              <a:defRPr/>
            </a:lvl9pPr>
          </a:lstStyle>
          <a:p>
            <a:endParaRPr/>
          </a:p>
        </p:txBody>
      </p:sp>
      <p:sp>
        <p:nvSpPr>
          <p:cNvPr id="179" name="Google Shape;179;p8"/>
          <p:cNvSpPr txBox="1">
            <a:spLocks noGrp="1"/>
          </p:cNvSpPr>
          <p:nvPr>
            <p:ph type="title" idx="2"/>
          </p:nvPr>
        </p:nvSpPr>
        <p:spPr>
          <a:xfrm>
            <a:off x="313200" y="247125"/>
            <a:ext cx="4563300" cy="239400"/>
          </a:xfrm>
          <a:prstGeom prst="rect">
            <a:avLst/>
          </a:prstGeom>
        </p:spPr>
        <p:txBody>
          <a:bodyPr spcFirstLastPara="1" wrap="square" lIns="91425" tIns="91425" rIns="91425" bIns="91425" anchor="t" anchorCtr="0">
            <a:normAutofit/>
          </a:bodyPr>
          <a:lstStyle>
            <a:lvl1pPr lvl="0">
              <a:spcBef>
                <a:spcPts val="0"/>
              </a:spcBef>
              <a:spcAft>
                <a:spcPts val="0"/>
              </a:spcAft>
              <a:buSzPts val="800"/>
              <a:buFont typeface="Nunito Sans Light"/>
              <a:buNone/>
              <a:defRPr sz="800" b="0">
                <a:latin typeface="Nunito Sans Light"/>
                <a:ea typeface="Nunito Sans Light"/>
                <a:cs typeface="Nunito Sans Light"/>
                <a:sym typeface="Nunito Sans Light"/>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5"/>
        <p:cNvGrpSpPr/>
        <p:nvPr/>
      </p:nvGrpSpPr>
      <p:grpSpPr>
        <a:xfrm>
          <a:off x="0" y="0"/>
          <a:ext cx="0" cy="0"/>
          <a:chOff x="0" y="0"/>
          <a:chExt cx="0" cy="0"/>
        </a:xfrm>
      </p:grpSpPr>
      <p:sp>
        <p:nvSpPr>
          <p:cNvPr id="186" name="Google Shape;186;p10"/>
          <p:cNvSpPr txBox="1">
            <a:spLocks noGrp="1"/>
          </p:cNvSpPr>
          <p:nvPr>
            <p:ph type="title"/>
          </p:nvPr>
        </p:nvSpPr>
        <p:spPr>
          <a:xfrm>
            <a:off x="311700" y="445025"/>
            <a:ext cx="6977100" cy="3186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
        <p:nvSpPr>
          <p:cNvPr id="187" name="Google Shape;187;p10"/>
          <p:cNvSpPr txBox="1">
            <a:spLocks noGrp="1"/>
          </p:cNvSpPr>
          <p:nvPr>
            <p:ph type="title" idx="2"/>
          </p:nvPr>
        </p:nvSpPr>
        <p:spPr>
          <a:xfrm>
            <a:off x="313200" y="247125"/>
            <a:ext cx="4563300" cy="239400"/>
          </a:xfrm>
          <a:prstGeom prst="rect">
            <a:avLst/>
          </a:prstGeom>
        </p:spPr>
        <p:txBody>
          <a:bodyPr spcFirstLastPara="1" wrap="square" lIns="91425" tIns="91425" rIns="91425" bIns="91425" anchor="t" anchorCtr="0">
            <a:normAutofit/>
          </a:bodyPr>
          <a:lstStyle>
            <a:lvl1pPr lvl="0" rtl="0">
              <a:spcBef>
                <a:spcPts val="0"/>
              </a:spcBef>
              <a:spcAft>
                <a:spcPts val="0"/>
              </a:spcAft>
              <a:buSzPts val="800"/>
              <a:buFont typeface="Nunito Sans Light"/>
              <a:buNone/>
              <a:defRPr sz="800" b="0">
                <a:latin typeface="Nunito Sans Light"/>
                <a:ea typeface="Nunito Sans Light"/>
                <a:cs typeface="Nunito Sans Light"/>
                <a:sym typeface="Nunito Sans Light"/>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7"/>
        <p:cNvGrpSpPr/>
        <p:nvPr/>
      </p:nvGrpSpPr>
      <p:grpSpPr>
        <a:xfrm>
          <a:off x="0" y="0"/>
          <a:ext cx="0" cy="0"/>
          <a:chOff x="0" y="0"/>
          <a:chExt cx="0" cy="0"/>
        </a:xfrm>
      </p:grpSpPr>
      <p:sp>
        <p:nvSpPr>
          <p:cNvPr id="208" name="Google Shape;208;p15"/>
          <p:cNvSpPr txBox="1">
            <a:spLocks noGrp="1"/>
          </p:cNvSpPr>
          <p:nvPr>
            <p:ph type="body" idx="1"/>
          </p:nvPr>
        </p:nvSpPr>
        <p:spPr>
          <a:xfrm>
            <a:off x="4572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800"/>
              <a:buNone/>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Финальный слайд">
  <p:cSld name="CUSTOM">
    <p:bg>
      <p:bgPr>
        <a:blipFill>
          <a:blip r:embed="rId2">
            <a:alphaModFix/>
          </a:blip>
          <a:stretch>
            <a:fillRect/>
          </a:stretch>
        </a:blipFill>
        <a:effectLst/>
      </p:bgPr>
    </p:bg>
    <p:spTree>
      <p:nvGrpSpPr>
        <p:cNvPr id="1" name="Shape 210"/>
        <p:cNvGrpSpPr/>
        <p:nvPr/>
      </p:nvGrpSpPr>
      <p:grpSpPr>
        <a:xfrm>
          <a:off x="0" y="0"/>
          <a:ext cx="0" cy="0"/>
          <a:chOff x="0" y="0"/>
          <a:chExt cx="0" cy="0"/>
        </a:xfrm>
      </p:grpSpPr>
      <p:pic>
        <p:nvPicPr>
          <p:cNvPr id="211" name="Google Shape;211;p17"/>
          <p:cNvPicPr preferRelativeResize="0"/>
          <p:nvPr/>
        </p:nvPicPr>
        <p:blipFill rotWithShape="1">
          <a:blip r:embed="rId3">
            <a:alphaModFix/>
          </a:blip>
          <a:srcRect/>
          <a:stretch/>
        </p:blipFill>
        <p:spPr>
          <a:xfrm>
            <a:off x="0" y="0"/>
            <a:ext cx="9144002" cy="5143501"/>
          </a:xfrm>
          <a:prstGeom prst="rect">
            <a:avLst/>
          </a:prstGeom>
          <a:noFill/>
          <a:ln>
            <a:noFill/>
          </a:ln>
        </p:spPr>
      </p:pic>
      <p:pic>
        <p:nvPicPr>
          <p:cNvPr id="212" name="Google Shape;212;p17"/>
          <p:cNvPicPr preferRelativeResize="0"/>
          <p:nvPr/>
        </p:nvPicPr>
        <p:blipFill rotWithShape="1">
          <a:blip r:embed="rId4">
            <a:alphaModFix/>
          </a:blip>
          <a:srcRect/>
          <a:stretch/>
        </p:blipFill>
        <p:spPr>
          <a:xfrm>
            <a:off x="2703118" y="511916"/>
            <a:ext cx="3737767" cy="4119669"/>
          </a:xfrm>
          <a:prstGeom prst="rect">
            <a:avLst/>
          </a:prstGeom>
          <a:noFill/>
          <a:ln>
            <a:noFill/>
          </a:ln>
        </p:spPr>
      </p:pic>
      <p:pic>
        <p:nvPicPr>
          <p:cNvPr id="213" name="Google Shape;213;p17"/>
          <p:cNvPicPr preferRelativeResize="0"/>
          <p:nvPr/>
        </p:nvPicPr>
        <p:blipFill rotWithShape="1">
          <a:blip r:embed="rId5">
            <a:alphaModFix/>
          </a:blip>
          <a:srcRect/>
          <a:stretch/>
        </p:blipFill>
        <p:spPr>
          <a:xfrm>
            <a:off x="504825" y="481589"/>
            <a:ext cx="3095625" cy="2476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6977100" cy="318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283272"/>
              </a:buClr>
              <a:buSzPts val="1500"/>
              <a:buFont typeface="Nunito Sans"/>
              <a:buNone/>
              <a:defRPr sz="1500" b="1">
                <a:solidFill>
                  <a:srgbClr val="283272"/>
                </a:solidFill>
                <a:latin typeface="Nunito Sans"/>
                <a:ea typeface="Nunito Sans"/>
                <a:cs typeface="Nunito Sans"/>
                <a:sym typeface="Nunito Sans"/>
              </a:defRPr>
            </a:lvl1pPr>
            <a:lvl2pPr lvl="1">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2pPr>
            <a:lvl3pPr lvl="2">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3pPr>
            <a:lvl4pPr lvl="3">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4pPr>
            <a:lvl5pPr lvl="4">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5pPr>
            <a:lvl6pPr lvl="5">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6pPr>
            <a:lvl7pPr lvl="6">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7pPr>
            <a:lvl8pPr lvl="7">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8pPr>
            <a:lvl9pPr lvl="8">
              <a:spcBef>
                <a:spcPts val="0"/>
              </a:spcBef>
              <a:spcAft>
                <a:spcPts val="0"/>
              </a:spcAft>
              <a:buClr>
                <a:schemeClr val="dk1"/>
              </a:buClr>
              <a:buSzPts val="1500"/>
              <a:buFont typeface="Nunito Sans"/>
              <a:buNone/>
              <a:defRPr sz="1500" b="1">
                <a:solidFill>
                  <a:schemeClr val="dk1"/>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456075" y="943200"/>
            <a:ext cx="8220000" cy="3729600"/>
          </a:xfrm>
          <a:prstGeom prst="rect">
            <a:avLst/>
          </a:prstGeom>
          <a:noFill/>
          <a:ln>
            <a:noFill/>
          </a:ln>
        </p:spPr>
        <p:txBody>
          <a:bodyPr spcFirstLastPara="1" wrap="square" lIns="91425" tIns="91425" rIns="91425" bIns="91425" anchor="t" anchorCtr="0">
            <a:normAutofit/>
          </a:bodyPr>
          <a:lstStyle>
            <a:lvl1pPr marL="457200" lvl="0"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1pPr>
            <a:lvl2pPr marL="914400" lvl="1"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2pPr>
            <a:lvl3pPr marL="1371600" lvl="2"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3pPr>
            <a:lvl4pPr marL="1828800" lvl="3"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4pPr>
            <a:lvl5pPr marL="2286000" lvl="4"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5pPr>
            <a:lvl6pPr marL="2743200" lvl="5"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6pPr>
            <a:lvl7pPr marL="3200400" lvl="6"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7pPr>
            <a:lvl8pPr marL="3657600" lvl="7" indent="-292100" rtl="0">
              <a:lnSpc>
                <a:spcPct val="115000"/>
              </a:lnSpc>
              <a:spcBef>
                <a:spcPts val="0"/>
              </a:spcBef>
              <a:spcAft>
                <a:spcPts val="0"/>
              </a:spcAft>
              <a:buClr>
                <a:srgbClr val="283272"/>
              </a:buClr>
              <a:buSzPts val="1000"/>
              <a:buFont typeface="Nunito Sans"/>
              <a:buChar char="■"/>
              <a:defRPr sz="1000">
                <a:solidFill>
                  <a:schemeClr val="dk1"/>
                </a:solidFill>
                <a:latin typeface="Nunito Sans"/>
                <a:ea typeface="Nunito Sans"/>
                <a:cs typeface="Nunito Sans"/>
                <a:sym typeface="Nunito Sans"/>
              </a:defRPr>
            </a:lvl8pPr>
            <a:lvl9pPr marL="4114800" lvl="8" indent="-279400" rtl="0">
              <a:lnSpc>
                <a:spcPct val="115000"/>
              </a:lnSpc>
              <a:spcBef>
                <a:spcPts val="0"/>
              </a:spcBef>
              <a:spcAft>
                <a:spcPts val="0"/>
              </a:spcAft>
              <a:buClr>
                <a:srgbClr val="283272"/>
              </a:buClr>
              <a:buSzPts val="800"/>
              <a:buFont typeface="Nunito Sans"/>
              <a:buChar char="☐"/>
              <a:defRPr sz="1000">
                <a:solidFill>
                  <a:schemeClr val="dk1"/>
                </a:solidFill>
                <a:latin typeface="Nunito Sans"/>
                <a:ea typeface="Nunito Sans"/>
                <a:cs typeface="Nunito Sans"/>
                <a:sym typeface="Nunito Sans"/>
              </a:defRPr>
            </a:lvl9pPr>
          </a:lstStyle>
          <a:p>
            <a:endParaRPr/>
          </a:p>
        </p:txBody>
      </p:sp>
      <p:sp>
        <p:nvSpPr>
          <p:cNvPr id="8" name="Google Shape;8;p1"/>
          <p:cNvSpPr txBox="1"/>
          <p:nvPr/>
        </p:nvSpPr>
        <p:spPr>
          <a:xfrm>
            <a:off x="8162925" y="4957763"/>
            <a:ext cx="512100" cy="185700"/>
          </a:xfrm>
          <a:prstGeom prst="rect">
            <a:avLst/>
          </a:prstGeom>
          <a:solidFill>
            <a:srgbClr val="F3F1F9">
              <a:alpha val="89800"/>
            </a:srgbClr>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fld id="{00000000-1234-1234-1234-123412341234}" type="slidenum">
              <a:rPr lang="ru" sz="800" b="0" i="0" u="none" strike="noStrike" cap="none">
                <a:solidFill>
                  <a:srgbClr val="000000"/>
                </a:solidFill>
                <a:latin typeface="Nunito Sans"/>
                <a:ea typeface="Nunito Sans"/>
                <a:cs typeface="Nunito Sans"/>
                <a:sym typeface="Nunito Sans"/>
              </a:rPr>
              <a:t>‹#›</a:t>
            </a:fld>
            <a:endParaRPr sz="800" b="0" i="0" u="none" strike="noStrike" cap="none">
              <a:solidFill>
                <a:srgbClr val="000000"/>
              </a:solidFill>
              <a:latin typeface="Nunito Sans"/>
              <a:ea typeface="Nunito Sans"/>
              <a:cs typeface="Nunito Sans"/>
              <a:sym typeface="Nunito Sans"/>
            </a:endParaRPr>
          </a:p>
        </p:txBody>
      </p:sp>
      <p:pic>
        <p:nvPicPr>
          <p:cNvPr id="9" name="Google Shape;9;p1"/>
          <p:cNvPicPr preferRelativeResize="0"/>
          <p:nvPr/>
        </p:nvPicPr>
        <p:blipFill rotWithShape="1">
          <a:blip r:embed="rId8">
            <a:alphaModFix/>
          </a:blip>
          <a:srcRect/>
          <a:stretch/>
        </p:blipFill>
        <p:spPr>
          <a:xfrm>
            <a:off x="7296957" y="363455"/>
            <a:ext cx="1377936" cy="375800"/>
          </a:xfrm>
          <a:prstGeom prst="rect">
            <a:avLst/>
          </a:prstGeom>
          <a:noFill/>
          <a:ln>
            <a:noFill/>
          </a:ln>
        </p:spPr>
      </p:pic>
      <p:cxnSp>
        <p:nvCxnSpPr>
          <p:cNvPr id="10" name="Google Shape;10;p1"/>
          <p:cNvCxnSpPr/>
          <p:nvPr/>
        </p:nvCxnSpPr>
        <p:spPr>
          <a:xfrm>
            <a:off x="456071" y="4786313"/>
            <a:ext cx="8220000" cy="0"/>
          </a:xfrm>
          <a:prstGeom prst="straightConnector1">
            <a:avLst/>
          </a:prstGeom>
          <a:noFill/>
          <a:ln w="12700" cap="rnd" cmpd="sng">
            <a:solidFill>
              <a:srgbClr val="283272"/>
            </a:solidFill>
            <a:prstDash val="solid"/>
            <a:round/>
            <a:headEnd type="none" w="sm" len="sm"/>
            <a:tailEnd type="none" w="sm" len="sm"/>
          </a:ln>
        </p:spPr>
      </p:cxnSp>
      <p:sp>
        <p:nvSpPr>
          <p:cNvPr id="11" name="Google Shape;11;p1"/>
          <p:cNvSpPr txBox="1"/>
          <p:nvPr/>
        </p:nvSpPr>
        <p:spPr>
          <a:xfrm>
            <a:off x="411050" y="454300"/>
            <a:ext cx="6885900" cy="3000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83272"/>
              </a:buClr>
              <a:buSzPts val="1500"/>
              <a:buFont typeface="Nunito Sans"/>
              <a:buNone/>
            </a:pPr>
            <a:endParaRPr sz="1500" b="1" i="0" u="none" strike="noStrike" cap="none">
              <a:solidFill>
                <a:srgbClr val="283272"/>
              </a:solidFill>
              <a:latin typeface="Nunito Sans"/>
              <a:ea typeface="Nunito Sans"/>
              <a:cs typeface="Nunito Sans"/>
              <a:sym typeface="Nunito Sans"/>
            </a:endParaRPr>
          </a:p>
        </p:txBody>
      </p:sp>
      <p:sp>
        <p:nvSpPr>
          <p:cNvPr id="12" name="Google Shape;12;p1"/>
          <p:cNvSpPr txBox="1"/>
          <p:nvPr/>
        </p:nvSpPr>
        <p:spPr>
          <a:xfrm>
            <a:off x="402800" y="297375"/>
            <a:ext cx="6885900" cy="1923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100"/>
              <a:buFont typeface="Arial"/>
              <a:buNone/>
            </a:pPr>
            <a:endParaRPr sz="800">
              <a:solidFill>
                <a:srgbClr val="283272"/>
              </a:solidFill>
              <a:latin typeface="Nunito Sans Light"/>
              <a:ea typeface="Nunito Sans Light"/>
              <a:cs typeface="Nunito Sans Light"/>
              <a:sym typeface="Nunito Sans Light"/>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6" r:id="rId3"/>
    <p:sldLayoutId id="2147483661" r:id="rId4"/>
    <p:sldLayoutId id="2147483662"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8"/>
          <p:cNvSpPr txBox="1">
            <a:spLocks noGrp="1"/>
          </p:cNvSpPr>
          <p:nvPr>
            <p:ph type="title"/>
          </p:nvPr>
        </p:nvSpPr>
        <p:spPr>
          <a:xfrm>
            <a:off x="148154" y="1911450"/>
            <a:ext cx="4661839" cy="1320600"/>
          </a:xfrm>
          <a:prstGeom prst="rect">
            <a:avLst/>
          </a:prstGeom>
        </p:spPr>
        <p:txBody>
          <a:bodyPr spcFirstLastPara="1" wrap="square" lIns="91425" tIns="91425" rIns="91425" bIns="91425" anchor="t" anchorCtr="0">
            <a:normAutofit fontScale="90000"/>
          </a:bodyPr>
          <a:lstStyle/>
          <a:p>
            <a:r>
              <a:rPr lang="en-US" dirty="0"/>
              <a:t>Building a RISC-V CPU Core </a:t>
            </a:r>
            <a:br>
              <a:rPr lang="en-US" dirty="0"/>
            </a:br>
            <a:r>
              <a:rPr lang="ru-RU" dirty="0"/>
              <a:t>2 лекция | Цифровая логика</a:t>
            </a:r>
            <a:br>
              <a:rPr lang="ru-RU" dirty="0"/>
            </a:br>
            <a:br>
              <a:rPr lang="ru-RU" dirty="0"/>
            </a:br>
            <a:br>
              <a:rPr lang="en-US" dirty="0"/>
            </a:br>
            <a:endParaRPr lang="en-US" dirty="0"/>
          </a:p>
        </p:txBody>
      </p:sp>
      <p:sp>
        <p:nvSpPr>
          <p:cNvPr id="3" name="Подзаголовок 2">
            <a:extLst>
              <a:ext uri="{FF2B5EF4-FFF2-40B4-BE49-F238E27FC236}">
                <a16:creationId xmlns:a16="http://schemas.microsoft.com/office/drawing/2014/main" id="{F72B6EA8-9497-3658-047F-447D44357669}"/>
              </a:ext>
            </a:extLst>
          </p:cNvPr>
          <p:cNvSpPr>
            <a:spLocks noGrp="1"/>
          </p:cNvSpPr>
          <p:nvPr>
            <p:ph type="subTitle" idx="1"/>
          </p:nvPr>
        </p:nvSpPr>
        <p:spPr/>
        <p:txBody>
          <a:bodyPr/>
          <a:lstStyle/>
          <a:p>
            <a:r>
              <a:rPr lang="en-US" dirty="0"/>
              <a:t>2024</a:t>
            </a:r>
            <a:endParaRPr lang="ru-RU"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Мультиплексор</a:t>
            </a:r>
          </a:p>
        </p:txBody>
      </p:sp>
      <p:sp>
        <p:nvSpPr>
          <p:cNvPr id="2" name="Текст 2">
            <a:extLst>
              <a:ext uri="{FF2B5EF4-FFF2-40B4-BE49-F238E27FC236}">
                <a16:creationId xmlns:a16="http://schemas.microsoft.com/office/drawing/2014/main" id="{0B1214EB-C218-B332-F56D-9C476D57E259}"/>
              </a:ext>
            </a:extLst>
          </p:cNvPr>
          <p:cNvSpPr>
            <a:spLocks noGrp="1"/>
          </p:cNvSpPr>
          <p:nvPr>
            <p:ph type="body" idx="1"/>
          </p:nvPr>
        </p:nvSpPr>
        <p:spPr>
          <a:xfrm>
            <a:off x="685800" y="1107872"/>
            <a:ext cx="4514851" cy="3169409"/>
          </a:xfrm>
        </p:spPr>
        <p:txBody>
          <a:bodyPr>
            <a:normAutofit/>
          </a:bodyPr>
          <a:lstStyle/>
          <a:p>
            <a:pPr marL="0" indent="0">
              <a:buNone/>
            </a:pPr>
            <a:r>
              <a:rPr lang="ru-RU" sz="2000" b="1" dirty="0"/>
              <a:t>Синтаксис </a:t>
            </a:r>
            <a:r>
              <a:rPr lang="en-US" sz="2000" b="1" dirty="0"/>
              <a:t>TL-Verilog</a:t>
            </a:r>
          </a:p>
          <a:p>
            <a:pPr marL="0" indent="0">
              <a:buNone/>
            </a:pPr>
            <a:r>
              <a:rPr lang="ru-RU" sz="2000" dirty="0"/>
              <a:t>В TL-</a:t>
            </a:r>
            <a:r>
              <a:rPr lang="ru-RU" sz="2000" dirty="0" err="1"/>
              <a:t>Verilog</a:t>
            </a:r>
            <a:r>
              <a:rPr lang="ru-RU" sz="2000" dirty="0"/>
              <a:t> предпочтительно использовать тернарный оператор (</a:t>
            </a:r>
            <a:r>
              <a:rPr lang="ru-RU" sz="2000" dirty="0">
                <a:latin typeface="Courier New" panose="02070309020205020404" pitchFamily="49" charset="0"/>
                <a:cs typeface="Courier New" panose="02070309020205020404" pitchFamily="49" charset="0"/>
              </a:rPr>
              <a:t>?:</a:t>
            </a:r>
            <a:r>
              <a:rPr lang="ru-RU" sz="2000" dirty="0"/>
              <a:t>), мы будем придерживаться такого подхода на протяжении всего курса. Пример:</a:t>
            </a:r>
          </a:p>
          <a:p>
            <a:pPr marL="0" indent="0">
              <a:buNone/>
            </a:pPr>
            <a:endParaRPr lang="ru-RU" dirty="0"/>
          </a:p>
        </p:txBody>
      </p:sp>
      <p:pic>
        <p:nvPicPr>
          <p:cNvPr id="5" name="Рисунок 4">
            <a:extLst>
              <a:ext uri="{FF2B5EF4-FFF2-40B4-BE49-F238E27FC236}">
                <a16:creationId xmlns:a16="http://schemas.microsoft.com/office/drawing/2014/main" id="{26DFD867-1348-3811-C1AD-BD320AEA2F61}"/>
              </a:ext>
            </a:extLst>
          </p:cNvPr>
          <p:cNvPicPr>
            <a:picLocks noChangeAspect="1"/>
          </p:cNvPicPr>
          <p:nvPr/>
        </p:nvPicPr>
        <p:blipFill>
          <a:blip r:embed="rId3"/>
          <a:stretch>
            <a:fillRect/>
          </a:stretch>
        </p:blipFill>
        <p:spPr>
          <a:xfrm>
            <a:off x="685800" y="3405531"/>
            <a:ext cx="3944185" cy="363397"/>
          </a:xfrm>
          <a:prstGeom prst="rect">
            <a:avLst/>
          </a:prstGeom>
        </p:spPr>
      </p:pic>
      <p:pic>
        <p:nvPicPr>
          <p:cNvPr id="6" name="Рисунок 5">
            <a:extLst>
              <a:ext uri="{FF2B5EF4-FFF2-40B4-BE49-F238E27FC236}">
                <a16:creationId xmlns:a16="http://schemas.microsoft.com/office/drawing/2014/main" id="{F4C882BD-E69D-54ED-C704-2963E8609509}"/>
              </a:ext>
            </a:extLst>
          </p:cNvPr>
          <p:cNvPicPr>
            <a:picLocks noChangeAspect="1"/>
          </p:cNvPicPr>
          <p:nvPr/>
        </p:nvPicPr>
        <p:blipFill>
          <a:blip r:embed="rId4"/>
          <a:stretch>
            <a:fillRect/>
          </a:stretch>
        </p:blipFill>
        <p:spPr>
          <a:xfrm>
            <a:off x="5770442" y="1030764"/>
            <a:ext cx="1766389" cy="2927755"/>
          </a:xfrm>
          <a:prstGeom prst="rect">
            <a:avLst/>
          </a:prstGeom>
        </p:spPr>
      </p:pic>
      <p:sp>
        <p:nvSpPr>
          <p:cNvPr id="7" name="TextBox 6">
            <a:extLst>
              <a:ext uri="{FF2B5EF4-FFF2-40B4-BE49-F238E27FC236}">
                <a16:creationId xmlns:a16="http://schemas.microsoft.com/office/drawing/2014/main" id="{27792BD1-7B8A-6BFB-02CE-CB6EAF59114F}"/>
              </a:ext>
            </a:extLst>
          </p:cNvPr>
          <p:cNvSpPr txBox="1"/>
          <p:nvPr/>
        </p:nvSpPr>
        <p:spPr>
          <a:xfrm>
            <a:off x="5193539" y="4026469"/>
            <a:ext cx="3276883"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buNone/>
            </a:pPr>
            <a:r>
              <a:rPr lang="ru-RU" sz="1800" dirty="0"/>
              <a:t>Пример мультиплексора с более чем 2 входами</a:t>
            </a:r>
          </a:p>
        </p:txBody>
      </p:sp>
    </p:spTree>
    <p:extLst>
      <p:ext uri="{BB962C8B-B14F-4D97-AF65-F5344CB8AC3E}">
        <p14:creationId xmlns:p14="http://schemas.microsoft.com/office/powerpoint/2010/main" val="1248789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Литералы и конкатенация</a:t>
            </a:r>
          </a:p>
        </p:txBody>
      </p:sp>
      <p:sp>
        <p:nvSpPr>
          <p:cNvPr id="8" name="Текст 3">
            <a:extLst>
              <a:ext uri="{FF2B5EF4-FFF2-40B4-BE49-F238E27FC236}">
                <a16:creationId xmlns:a16="http://schemas.microsoft.com/office/drawing/2014/main" id="{71CA5EC4-08A5-C128-0609-7C36BBB1982C}"/>
              </a:ext>
            </a:extLst>
          </p:cNvPr>
          <p:cNvSpPr>
            <a:spLocks noGrp="1"/>
          </p:cNvSpPr>
          <p:nvPr>
            <p:ph type="body" idx="1"/>
          </p:nvPr>
        </p:nvSpPr>
        <p:spPr>
          <a:xfrm>
            <a:off x="274122" y="1186373"/>
            <a:ext cx="8235950" cy="4165600"/>
          </a:xfrm>
        </p:spPr>
        <p:txBody>
          <a:bodyPr>
            <a:normAutofit/>
          </a:bodyPr>
          <a:lstStyle/>
          <a:p>
            <a:pPr marL="0" indent="0">
              <a:buNone/>
            </a:pPr>
            <a:r>
              <a:rPr lang="ru-RU" sz="1600" dirty="0"/>
              <a:t>Способы присвоения значений</a:t>
            </a:r>
          </a:p>
        </p:txBody>
      </p:sp>
      <p:grpSp>
        <p:nvGrpSpPr>
          <p:cNvPr id="9" name="Группа 8">
            <a:extLst>
              <a:ext uri="{FF2B5EF4-FFF2-40B4-BE49-F238E27FC236}">
                <a16:creationId xmlns:a16="http://schemas.microsoft.com/office/drawing/2014/main" id="{7DC3F0E8-5AA2-9A02-4CF2-2A66E372D073}"/>
              </a:ext>
            </a:extLst>
          </p:cNvPr>
          <p:cNvGrpSpPr/>
          <p:nvPr/>
        </p:nvGrpSpPr>
        <p:grpSpPr>
          <a:xfrm>
            <a:off x="462546" y="1713995"/>
            <a:ext cx="3518904" cy="1753813"/>
            <a:chOff x="689978" y="2473325"/>
            <a:chExt cx="4252660" cy="1897622"/>
          </a:xfrm>
        </p:grpSpPr>
        <p:pic>
          <p:nvPicPr>
            <p:cNvPr id="10" name="Рисунок 9">
              <a:extLst>
                <a:ext uri="{FF2B5EF4-FFF2-40B4-BE49-F238E27FC236}">
                  <a16:creationId xmlns:a16="http://schemas.microsoft.com/office/drawing/2014/main" id="{9C68AA48-59B6-2AE6-BC0B-1D09709B9781}"/>
                </a:ext>
              </a:extLst>
            </p:cNvPr>
            <p:cNvPicPr>
              <a:picLocks noChangeAspect="1"/>
            </p:cNvPicPr>
            <p:nvPr/>
          </p:nvPicPr>
          <p:blipFill>
            <a:blip r:embed="rId3"/>
            <a:stretch>
              <a:fillRect/>
            </a:stretch>
          </p:blipFill>
          <p:spPr>
            <a:xfrm>
              <a:off x="698500" y="2473325"/>
              <a:ext cx="3068053" cy="485775"/>
            </a:xfrm>
            <a:prstGeom prst="rect">
              <a:avLst/>
            </a:prstGeom>
          </p:spPr>
        </p:pic>
        <p:pic>
          <p:nvPicPr>
            <p:cNvPr id="11" name="Рисунок 10">
              <a:extLst>
                <a:ext uri="{FF2B5EF4-FFF2-40B4-BE49-F238E27FC236}">
                  <a16:creationId xmlns:a16="http://schemas.microsoft.com/office/drawing/2014/main" id="{92ED0B5A-E751-BDA0-560B-AA53D2ED925B}"/>
                </a:ext>
              </a:extLst>
            </p:cNvPr>
            <p:cNvPicPr>
              <a:picLocks noChangeAspect="1"/>
            </p:cNvPicPr>
            <p:nvPr/>
          </p:nvPicPr>
          <p:blipFill>
            <a:blip r:embed="rId4"/>
            <a:stretch>
              <a:fillRect/>
            </a:stretch>
          </p:blipFill>
          <p:spPr>
            <a:xfrm>
              <a:off x="698500" y="2959099"/>
              <a:ext cx="3913188" cy="485775"/>
            </a:xfrm>
            <a:prstGeom prst="rect">
              <a:avLst/>
            </a:prstGeom>
          </p:spPr>
        </p:pic>
        <p:pic>
          <p:nvPicPr>
            <p:cNvPr id="12" name="Рисунок 11">
              <a:extLst>
                <a:ext uri="{FF2B5EF4-FFF2-40B4-BE49-F238E27FC236}">
                  <a16:creationId xmlns:a16="http://schemas.microsoft.com/office/drawing/2014/main" id="{94B6160C-B95E-5390-9C82-05D635D20454}"/>
                </a:ext>
              </a:extLst>
            </p:cNvPr>
            <p:cNvPicPr>
              <a:picLocks noChangeAspect="1"/>
            </p:cNvPicPr>
            <p:nvPr/>
          </p:nvPicPr>
          <p:blipFill>
            <a:blip r:embed="rId5"/>
            <a:stretch>
              <a:fillRect/>
            </a:stretch>
          </p:blipFill>
          <p:spPr>
            <a:xfrm>
              <a:off x="698499" y="3444873"/>
              <a:ext cx="4244139" cy="485775"/>
            </a:xfrm>
            <a:prstGeom prst="rect">
              <a:avLst/>
            </a:prstGeom>
          </p:spPr>
        </p:pic>
        <p:pic>
          <p:nvPicPr>
            <p:cNvPr id="13" name="Рисунок 12">
              <a:extLst>
                <a:ext uri="{FF2B5EF4-FFF2-40B4-BE49-F238E27FC236}">
                  <a16:creationId xmlns:a16="http://schemas.microsoft.com/office/drawing/2014/main" id="{4D36144F-2A16-0043-45E1-48232425972E}"/>
                </a:ext>
              </a:extLst>
            </p:cNvPr>
            <p:cNvPicPr>
              <a:picLocks noChangeAspect="1"/>
            </p:cNvPicPr>
            <p:nvPr/>
          </p:nvPicPr>
          <p:blipFill>
            <a:blip r:embed="rId6"/>
            <a:stretch>
              <a:fillRect/>
            </a:stretch>
          </p:blipFill>
          <p:spPr>
            <a:xfrm>
              <a:off x="689978" y="3885172"/>
              <a:ext cx="4129088" cy="485775"/>
            </a:xfrm>
            <a:prstGeom prst="rect">
              <a:avLst/>
            </a:prstGeom>
          </p:spPr>
        </p:pic>
      </p:grpSp>
      <p:sp>
        <p:nvSpPr>
          <p:cNvPr id="15" name="TextBox 14">
            <a:extLst>
              <a:ext uri="{FF2B5EF4-FFF2-40B4-BE49-F238E27FC236}">
                <a16:creationId xmlns:a16="http://schemas.microsoft.com/office/drawing/2014/main" id="{E9A98922-BB8B-3E8B-2931-AE34863053DA}"/>
              </a:ext>
            </a:extLst>
          </p:cNvPr>
          <p:cNvSpPr txBox="1"/>
          <p:nvPr/>
        </p:nvSpPr>
        <p:spPr>
          <a:xfrm>
            <a:off x="339435" y="3616114"/>
            <a:ext cx="8465129"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sz="1600" dirty="0">
                <a:latin typeface="Nunito Sans" pitchFamily="2" charset="-52"/>
              </a:rPr>
              <a:t>Конкатенация битовых векторов – это объединение двухбитных векторов один за другим с образованием более широкого битового вектора. Пример:</a:t>
            </a:r>
          </a:p>
        </p:txBody>
      </p:sp>
      <p:pic>
        <p:nvPicPr>
          <p:cNvPr id="16" name="Рисунок 15">
            <a:extLst>
              <a:ext uri="{FF2B5EF4-FFF2-40B4-BE49-F238E27FC236}">
                <a16:creationId xmlns:a16="http://schemas.microsoft.com/office/drawing/2014/main" id="{BAF5FF91-3396-BF3C-C296-4E3C34DEF81F}"/>
              </a:ext>
            </a:extLst>
          </p:cNvPr>
          <p:cNvPicPr>
            <a:picLocks noChangeAspect="1"/>
          </p:cNvPicPr>
          <p:nvPr/>
        </p:nvPicPr>
        <p:blipFill>
          <a:blip r:embed="rId7"/>
          <a:stretch>
            <a:fillRect/>
          </a:stretch>
        </p:blipFill>
        <p:spPr>
          <a:xfrm>
            <a:off x="339435" y="4173813"/>
            <a:ext cx="6535129" cy="414072"/>
          </a:xfrm>
          <a:prstGeom prst="rect">
            <a:avLst/>
          </a:prstGeom>
        </p:spPr>
      </p:pic>
      <p:sp>
        <p:nvSpPr>
          <p:cNvPr id="17" name="TextBox 16">
            <a:extLst>
              <a:ext uri="{FF2B5EF4-FFF2-40B4-BE49-F238E27FC236}">
                <a16:creationId xmlns:a16="http://schemas.microsoft.com/office/drawing/2014/main" id="{3E811DEB-BEBB-067A-5F9B-005039502031}"/>
              </a:ext>
            </a:extLst>
          </p:cNvPr>
          <p:cNvSpPr txBox="1"/>
          <p:nvPr/>
        </p:nvSpPr>
        <p:spPr>
          <a:xfrm>
            <a:off x="3918138" y="1558242"/>
            <a:ext cx="5144037" cy="1753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457200" marR="0" indent="-457200" algn="l" defTabSz="1733930" rtl="0" fontAlgn="auto" latinLnBrk="0" hangingPunct="0">
              <a:lnSpc>
                <a:spcPct val="0"/>
              </a:lnSpc>
              <a:spcBef>
                <a:spcPts val="3200"/>
              </a:spcBef>
              <a:spcAft>
                <a:spcPts val="0"/>
              </a:spcAft>
              <a:buClrTx/>
              <a:buSzTx/>
              <a:buFontTx/>
              <a:buChar char="-"/>
              <a:tabLst/>
            </a:pPr>
            <a:r>
              <a:rPr lang="ru-RU" sz="1600" dirty="0"/>
              <a:t>определяет «$</a:t>
            </a:r>
            <a:r>
              <a:rPr lang="ru-RU" sz="1600" dirty="0" err="1"/>
              <a:t>foo</a:t>
            </a:r>
            <a:r>
              <a:rPr lang="ru-RU" sz="1600" dirty="0"/>
              <a:t>» для хранения постоянного 6</a:t>
            </a:r>
          </a:p>
          <a:p>
            <a:pPr marL="457200" marR="0" indent="-457200" algn="l" defTabSz="1733930" rtl="0" fontAlgn="auto" latinLnBrk="0" hangingPunct="0">
              <a:lnSpc>
                <a:spcPct val="0"/>
              </a:lnSpc>
              <a:spcBef>
                <a:spcPts val="3200"/>
              </a:spcBef>
              <a:spcAft>
                <a:spcPts val="0"/>
              </a:spcAft>
              <a:buClrTx/>
              <a:buSzTx/>
              <a:buFontTx/>
              <a:buChar char="-"/>
              <a:tabLst/>
            </a:pPr>
            <a:r>
              <a:rPr kumimoji="0" lang="ru-RU" sz="1600" b="0" i="0" u="none" strike="noStrike" cap="none" spc="0" normalizeH="0" baseline="0" dirty="0">
                <a:ln>
                  <a:noFill/>
                </a:ln>
                <a:solidFill>
                  <a:srgbClr val="000000"/>
                </a:solidFill>
                <a:effectLst/>
                <a:uFillTx/>
                <a:latin typeface="+mn-lt"/>
                <a:ea typeface="+mn-ea"/>
                <a:cs typeface="+mn-cs"/>
                <a:sym typeface="Helvetica Neue"/>
              </a:rPr>
              <a:t>Явное присвоение </a:t>
            </a:r>
            <a:r>
              <a:rPr kumimoji="0" lang="en-US" sz="1600" b="0" i="0" u="none" strike="noStrike" cap="none" spc="0" normalizeH="0" baseline="0" dirty="0">
                <a:ln>
                  <a:noFill/>
                </a:ln>
                <a:solidFill>
                  <a:srgbClr val="000000"/>
                </a:solidFill>
                <a:effectLst/>
                <a:uFillTx/>
                <a:latin typeface="+mn-lt"/>
                <a:ea typeface="+mn-ea"/>
                <a:cs typeface="+mn-cs"/>
                <a:sym typeface="Helvetica Neue"/>
              </a:rPr>
              <a:t>$foo 8-</a:t>
            </a:r>
            <a:r>
              <a:rPr kumimoji="0" lang="ru-RU" sz="1600" b="0" i="0" u="none" strike="noStrike" cap="none" spc="0" normalizeH="0" baseline="0" dirty="0">
                <a:ln>
                  <a:noFill/>
                </a:ln>
                <a:solidFill>
                  <a:srgbClr val="000000"/>
                </a:solidFill>
                <a:effectLst/>
                <a:uFillTx/>
                <a:latin typeface="+mn-lt"/>
                <a:ea typeface="+mn-ea"/>
                <a:cs typeface="+mn-cs"/>
                <a:sym typeface="Helvetica Neue"/>
              </a:rPr>
              <a:t>битного десятичное 6</a:t>
            </a:r>
          </a:p>
          <a:p>
            <a:pPr marL="457200" marR="0" indent="-457200" algn="l" defTabSz="1733930" rtl="0" fontAlgn="auto" latinLnBrk="0" hangingPunct="0">
              <a:lnSpc>
                <a:spcPct val="0"/>
              </a:lnSpc>
              <a:spcBef>
                <a:spcPts val="3200"/>
              </a:spcBef>
              <a:spcAft>
                <a:spcPts val="0"/>
              </a:spcAft>
              <a:buClrTx/>
              <a:buSzTx/>
              <a:buFontTx/>
              <a:buChar char="-"/>
              <a:tabLst/>
            </a:pPr>
            <a:r>
              <a:rPr lang="ru-RU" sz="1600" dirty="0"/>
              <a:t>8-битная двоичная 6</a:t>
            </a:r>
          </a:p>
          <a:p>
            <a:pPr marL="457200" marR="0" indent="-457200" algn="l" defTabSz="1733930" rtl="0" fontAlgn="auto" latinLnBrk="0" hangingPunct="0">
              <a:lnSpc>
                <a:spcPct val="0"/>
              </a:lnSpc>
              <a:spcBef>
                <a:spcPts val="3200"/>
              </a:spcBef>
              <a:spcAft>
                <a:spcPts val="0"/>
              </a:spcAft>
              <a:buClrTx/>
              <a:buSzTx/>
              <a:buFontTx/>
              <a:buChar char="-"/>
              <a:tabLst/>
            </a:pPr>
            <a:r>
              <a:rPr lang="ru-RU" sz="1600" dirty="0"/>
              <a:t>8-битная шестнадцатеричная 6</a:t>
            </a:r>
            <a:endParaRPr kumimoji="0" lang="ru-RU" sz="1600" b="0" i="0" u="none" strike="noStrike" cap="none" spc="0" normalizeH="0" baseline="0" dirty="0">
              <a:ln>
                <a:noFill/>
              </a:ln>
              <a:solidFill>
                <a:srgbClr val="000000"/>
              </a:solidFill>
              <a:effectLst/>
              <a:uFillTx/>
              <a:latin typeface="+mn-lt"/>
              <a:ea typeface="+mn-ea"/>
              <a:cs typeface="+mn-cs"/>
              <a:sym typeface="Helvetica Neue"/>
            </a:endParaRPr>
          </a:p>
        </p:txBody>
      </p:sp>
    </p:spTree>
    <p:extLst>
      <p:ext uri="{BB962C8B-B14F-4D97-AF65-F5344CB8AC3E}">
        <p14:creationId xmlns:p14="http://schemas.microsoft.com/office/powerpoint/2010/main" val="3236593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Маршрут выполнения </a:t>
            </a:r>
          </a:p>
        </p:txBody>
      </p:sp>
      <p:sp>
        <p:nvSpPr>
          <p:cNvPr id="6" name="TextBox 5">
            <a:extLst>
              <a:ext uri="{FF2B5EF4-FFF2-40B4-BE49-F238E27FC236}">
                <a16:creationId xmlns:a16="http://schemas.microsoft.com/office/drawing/2014/main" id="{86F6BDC7-68B9-8760-7E37-BCA99769DE02}"/>
              </a:ext>
            </a:extLst>
          </p:cNvPr>
          <p:cNvSpPr txBox="1"/>
          <p:nvPr/>
        </p:nvSpPr>
        <p:spPr>
          <a:xfrm>
            <a:off x="1123950" y="1073984"/>
            <a:ext cx="3962400" cy="3477875"/>
          </a:xfrm>
          <a:prstGeom prst="rect">
            <a:avLst/>
          </a:prstGeom>
          <a:noFill/>
        </p:spPr>
        <p:txBody>
          <a:bodyPr wrap="square">
            <a:spAutoFit/>
          </a:bodyPr>
          <a:lstStyle/>
          <a:p>
            <a:pPr marL="0" indent="0">
              <a:buNone/>
            </a:pPr>
            <a:r>
              <a:rPr lang="ru-RU" sz="2000" dirty="0"/>
              <a:t>Маршрут выполнения:</a:t>
            </a:r>
          </a:p>
          <a:p>
            <a:pPr marL="514350" indent="-514350">
              <a:buAutoNum type="arabicPeriod"/>
            </a:pPr>
            <a:r>
              <a:rPr lang="ru-RU" sz="2000" dirty="0"/>
              <a:t>Редактор кода (передает исходный код)</a:t>
            </a:r>
          </a:p>
          <a:p>
            <a:pPr marL="514350" indent="-514350">
              <a:buAutoNum type="arabicPeriod"/>
            </a:pPr>
            <a:r>
              <a:rPr lang="ru-RU" sz="2000" dirty="0" err="1"/>
              <a:t>Макропрепроцессор</a:t>
            </a:r>
            <a:r>
              <a:rPr lang="ru-RU" sz="2000" dirty="0"/>
              <a:t> </a:t>
            </a:r>
            <a:r>
              <a:rPr lang="en-US" sz="2000" dirty="0"/>
              <a:t>M4</a:t>
            </a:r>
            <a:r>
              <a:rPr lang="ru-RU" sz="2000" dirty="0"/>
              <a:t> (передает файл </a:t>
            </a:r>
            <a:r>
              <a:rPr lang="en-US" sz="2000" dirty="0"/>
              <a:t>TL-Verilog)</a:t>
            </a:r>
          </a:p>
          <a:p>
            <a:pPr marL="514350" indent="-514350">
              <a:buAutoNum type="arabicPeriod"/>
            </a:pPr>
            <a:r>
              <a:rPr lang="en-US" sz="2000" dirty="0" err="1"/>
              <a:t>SandPiper</a:t>
            </a:r>
            <a:r>
              <a:rPr lang="ru-RU" sz="2000" dirty="0"/>
              <a:t> (</a:t>
            </a:r>
            <a:r>
              <a:rPr lang="ru-RU" sz="2000" dirty="0" err="1"/>
              <a:t>ползволяет</a:t>
            </a:r>
            <a:r>
              <a:rPr lang="ru-RU" sz="2000" dirty="0"/>
              <a:t> просмотреть обработку кода)</a:t>
            </a:r>
          </a:p>
          <a:p>
            <a:pPr marL="514350" indent="-514350">
              <a:buAutoNum type="arabicPeriod"/>
            </a:pPr>
            <a:r>
              <a:rPr lang="en-US" sz="2000" dirty="0" err="1"/>
              <a:t>Verilator</a:t>
            </a:r>
            <a:r>
              <a:rPr lang="ru-RU" sz="2000" dirty="0"/>
              <a:t> (компилирует </a:t>
            </a:r>
            <a:r>
              <a:rPr lang="en-US" sz="2000" dirty="0"/>
              <a:t>Verilog </a:t>
            </a:r>
            <a:r>
              <a:rPr lang="ru-RU" sz="2000" dirty="0"/>
              <a:t>в </a:t>
            </a:r>
            <a:r>
              <a:rPr lang="en-US" sz="2000" dirty="0"/>
              <a:t>C++)</a:t>
            </a:r>
          </a:p>
          <a:p>
            <a:pPr marL="514350" indent="-514350">
              <a:buAutoNum type="arabicPeriod"/>
            </a:pPr>
            <a:r>
              <a:rPr lang="en-US" sz="2000" dirty="0"/>
              <a:t>G++</a:t>
            </a:r>
          </a:p>
        </p:txBody>
      </p:sp>
      <p:pic>
        <p:nvPicPr>
          <p:cNvPr id="7" name="Рисунок 6">
            <a:extLst>
              <a:ext uri="{FF2B5EF4-FFF2-40B4-BE49-F238E27FC236}">
                <a16:creationId xmlns:a16="http://schemas.microsoft.com/office/drawing/2014/main" id="{43DC1726-D150-4A3C-5122-E39A930BF35B}"/>
              </a:ext>
            </a:extLst>
          </p:cNvPr>
          <p:cNvPicPr>
            <a:picLocks noChangeAspect="1"/>
          </p:cNvPicPr>
          <p:nvPr/>
        </p:nvPicPr>
        <p:blipFill>
          <a:blip r:embed="rId3"/>
          <a:stretch>
            <a:fillRect/>
          </a:stretch>
        </p:blipFill>
        <p:spPr>
          <a:xfrm>
            <a:off x="5257800" y="959285"/>
            <a:ext cx="2819400" cy="3713515"/>
          </a:xfrm>
          <a:prstGeom prst="rect">
            <a:avLst/>
          </a:prstGeom>
        </p:spPr>
      </p:pic>
    </p:spTree>
    <p:extLst>
      <p:ext uri="{BB962C8B-B14F-4D97-AF65-F5344CB8AC3E}">
        <p14:creationId xmlns:p14="http://schemas.microsoft.com/office/powerpoint/2010/main" val="5850292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Последовательная логика</a:t>
            </a:r>
          </a:p>
        </p:txBody>
      </p:sp>
      <p:sp>
        <p:nvSpPr>
          <p:cNvPr id="8" name="Текст 2">
            <a:extLst>
              <a:ext uri="{FF2B5EF4-FFF2-40B4-BE49-F238E27FC236}">
                <a16:creationId xmlns:a16="http://schemas.microsoft.com/office/drawing/2014/main" id="{43354125-40DD-4C54-8483-C50BBFA3BF44}"/>
              </a:ext>
            </a:extLst>
          </p:cNvPr>
          <p:cNvSpPr>
            <a:spLocks noGrp="1"/>
          </p:cNvSpPr>
          <p:nvPr>
            <p:ph type="body" idx="1"/>
          </p:nvPr>
        </p:nvSpPr>
        <p:spPr>
          <a:xfrm>
            <a:off x="274122" y="976841"/>
            <a:ext cx="8698428" cy="3189817"/>
          </a:xfrm>
        </p:spPr>
        <p:txBody>
          <a:bodyPr>
            <a:normAutofit/>
          </a:bodyPr>
          <a:lstStyle/>
          <a:p>
            <a:pPr marL="0" indent="0">
              <a:buNone/>
            </a:pPr>
            <a:r>
              <a:rPr lang="ru-RU" sz="1800" dirty="0"/>
              <a:t>В последовательной логике вводится понятие тактового сигнала.</a:t>
            </a:r>
            <a:endParaRPr lang="en-US" sz="1800" dirty="0"/>
          </a:p>
          <a:p>
            <a:pPr marL="0" indent="0">
              <a:buNone/>
            </a:pPr>
            <a:endParaRPr lang="ru-RU" sz="1800" dirty="0"/>
          </a:p>
          <a:p>
            <a:pPr marL="0" indent="0">
              <a:buNone/>
            </a:pPr>
            <a:r>
              <a:rPr lang="ru-RU" sz="1800" dirty="0"/>
              <a:t>Тактовые импульсы проходят через всю схему к триггерам, которые упорядочивают логику.</a:t>
            </a:r>
            <a:endParaRPr lang="en-US" sz="1800" dirty="0"/>
          </a:p>
          <a:p>
            <a:pPr marL="0" indent="0">
              <a:buNone/>
            </a:pPr>
            <a:endParaRPr lang="ru-RU" sz="1800" dirty="0"/>
          </a:p>
          <a:p>
            <a:pPr marL="0" indent="0">
              <a:buNone/>
            </a:pPr>
            <a:r>
              <a:rPr lang="ru-RU" sz="1800" dirty="0"/>
              <a:t>Самый распространенный – </a:t>
            </a:r>
            <a:r>
              <a:rPr lang="en-US" sz="1800" dirty="0"/>
              <a:t>D-</a:t>
            </a:r>
            <a:r>
              <a:rPr lang="ru-RU" sz="1800" dirty="0"/>
              <a:t>триггер с управлением по переднему фронту сигнала. Они передают значение с входа на выход, но только при приходе переднего фронта тактового сигнала.</a:t>
            </a:r>
          </a:p>
        </p:txBody>
      </p:sp>
      <p:pic>
        <p:nvPicPr>
          <p:cNvPr id="9" name="Рисунок 8">
            <a:extLst>
              <a:ext uri="{FF2B5EF4-FFF2-40B4-BE49-F238E27FC236}">
                <a16:creationId xmlns:a16="http://schemas.microsoft.com/office/drawing/2014/main" id="{ADF76AF3-63EC-A5C1-1248-0581F6F864A5}"/>
              </a:ext>
            </a:extLst>
          </p:cNvPr>
          <p:cNvPicPr>
            <a:picLocks noChangeAspect="1"/>
          </p:cNvPicPr>
          <p:nvPr/>
        </p:nvPicPr>
        <p:blipFill>
          <a:blip r:embed="rId3"/>
          <a:stretch>
            <a:fillRect/>
          </a:stretch>
        </p:blipFill>
        <p:spPr>
          <a:xfrm>
            <a:off x="5384552" y="3262799"/>
            <a:ext cx="2969340" cy="1091400"/>
          </a:xfrm>
          <a:prstGeom prst="rect">
            <a:avLst/>
          </a:prstGeom>
        </p:spPr>
      </p:pic>
      <p:sp>
        <p:nvSpPr>
          <p:cNvPr id="11" name="TextBox 10">
            <a:extLst>
              <a:ext uri="{FF2B5EF4-FFF2-40B4-BE49-F238E27FC236}">
                <a16:creationId xmlns:a16="http://schemas.microsoft.com/office/drawing/2014/main" id="{D3B9E00D-9F62-7ADD-84CC-8707CF3303DF}"/>
              </a:ext>
            </a:extLst>
          </p:cNvPr>
          <p:cNvSpPr txBox="1"/>
          <p:nvPr/>
        </p:nvSpPr>
        <p:spPr>
          <a:xfrm>
            <a:off x="6316772" y="4354199"/>
            <a:ext cx="1104900" cy="286232"/>
          </a:xfrm>
          <a:prstGeom prst="rect">
            <a:avLst/>
          </a:prstGeom>
          <a:noFill/>
        </p:spPr>
        <p:txBody>
          <a:bodyPr wrap="square">
            <a:spAutoFit/>
          </a:bodyPr>
          <a:lstStyle/>
          <a:p>
            <a:pPr marL="0" marR="0" indent="0" algn="l" defTabSz="1733930" rtl="0" fontAlgn="auto" latinLnBrk="0" hangingPunct="0">
              <a:lnSpc>
                <a:spcPct val="90000"/>
              </a:lnSpc>
              <a:spcBef>
                <a:spcPts val="3200"/>
              </a:spcBef>
              <a:spcAft>
                <a:spcPts val="0"/>
              </a:spcAft>
              <a:buClrTx/>
              <a:buSzTx/>
              <a:buFontTx/>
              <a:buNone/>
              <a:tabLst/>
            </a:pPr>
            <a:r>
              <a:rPr kumimoji="0" lang="en-US" sz="1400" b="0" i="0" u="none" strike="noStrike" cap="none" spc="0" normalizeH="0" baseline="0" dirty="0">
                <a:ln>
                  <a:noFill/>
                </a:ln>
                <a:solidFill>
                  <a:srgbClr val="000000"/>
                </a:solidFill>
                <a:effectLst/>
                <a:uFillTx/>
                <a:latin typeface="+mn-lt"/>
                <a:ea typeface="+mn-ea"/>
                <a:cs typeface="+mn-cs"/>
                <a:sym typeface="Helvetica Neue"/>
              </a:rPr>
              <a:t>D-</a:t>
            </a:r>
            <a:r>
              <a:rPr kumimoji="0" lang="ru-RU" sz="1400" b="0" i="0" u="none" strike="noStrike" cap="none" spc="0" normalizeH="0" baseline="0" dirty="0">
                <a:ln>
                  <a:noFill/>
                </a:ln>
                <a:solidFill>
                  <a:srgbClr val="000000"/>
                </a:solidFill>
                <a:effectLst/>
                <a:uFillTx/>
                <a:latin typeface="+mn-lt"/>
                <a:ea typeface="+mn-ea"/>
                <a:cs typeface="+mn-cs"/>
                <a:sym typeface="Helvetica Neue"/>
              </a:rPr>
              <a:t>триггер</a:t>
            </a:r>
          </a:p>
        </p:txBody>
      </p:sp>
    </p:spTree>
    <p:extLst>
      <p:ext uri="{BB962C8B-B14F-4D97-AF65-F5344CB8AC3E}">
        <p14:creationId xmlns:p14="http://schemas.microsoft.com/office/powerpoint/2010/main" val="1767084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127898"/>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Последовательная логика</a:t>
            </a:r>
          </a:p>
        </p:txBody>
      </p:sp>
      <p:sp>
        <p:nvSpPr>
          <p:cNvPr id="8" name="Текст 2">
            <a:extLst>
              <a:ext uri="{FF2B5EF4-FFF2-40B4-BE49-F238E27FC236}">
                <a16:creationId xmlns:a16="http://schemas.microsoft.com/office/drawing/2014/main" id="{43354125-40DD-4C54-8483-C50BBFA3BF44}"/>
              </a:ext>
            </a:extLst>
          </p:cNvPr>
          <p:cNvSpPr>
            <a:spLocks noGrp="1"/>
          </p:cNvSpPr>
          <p:nvPr>
            <p:ph type="body" idx="1"/>
          </p:nvPr>
        </p:nvSpPr>
        <p:spPr>
          <a:xfrm>
            <a:off x="245459" y="685516"/>
            <a:ext cx="5340774" cy="3189817"/>
          </a:xfrm>
        </p:spPr>
        <p:txBody>
          <a:bodyPr>
            <a:noAutofit/>
          </a:bodyPr>
          <a:lstStyle/>
          <a:p>
            <a:pPr marL="0" indent="0">
              <a:buNone/>
            </a:pPr>
            <a:r>
              <a:rPr lang="ru-RU" sz="1500" dirty="0"/>
              <a:t>Последовательные схемы имеют внутреннее состояние.</a:t>
            </a:r>
            <a:endParaRPr lang="en-US" sz="1500" dirty="0"/>
          </a:p>
          <a:p>
            <a:pPr marL="0" indent="0">
              <a:buNone/>
            </a:pPr>
            <a:endParaRPr lang="ru-RU" sz="1500" dirty="0"/>
          </a:p>
          <a:p>
            <a:pPr marL="0" indent="0">
              <a:buNone/>
            </a:pPr>
            <a:r>
              <a:rPr lang="ru-RU" sz="1500" dirty="0"/>
              <a:t>В каждой последовательной схеме должен быть сигнал «сброса», который отвечает за сброс состояний схемы. </a:t>
            </a:r>
            <a:endParaRPr lang="en-US" sz="1500" dirty="0"/>
          </a:p>
          <a:p>
            <a:pPr marL="0" indent="0">
              <a:buNone/>
            </a:pPr>
            <a:endParaRPr lang="ru-RU" sz="1500" dirty="0"/>
          </a:p>
          <a:p>
            <a:pPr marL="0" indent="0">
              <a:buNone/>
            </a:pPr>
            <a:r>
              <a:rPr lang="ru-RU" sz="1500" dirty="0"/>
              <a:t>Самый простой подход к обеспечению возможности сброса заключается в том, чтобы при подаче сигнала сброса каждый триггер устанавливался в значение сброса. </a:t>
            </a:r>
          </a:p>
        </p:txBody>
      </p:sp>
      <p:sp>
        <p:nvSpPr>
          <p:cNvPr id="3" name="TextBox 2">
            <a:extLst>
              <a:ext uri="{FF2B5EF4-FFF2-40B4-BE49-F238E27FC236}">
                <a16:creationId xmlns:a16="http://schemas.microsoft.com/office/drawing/2014/main" id="{82234979-367A-F538-A7BB-59CDD8000991}"/>
              </a:ext>
            </a:extLst>
          </p:cNvPr>
          <p:cNvSpPr txBox="1"/>
          <p:nvPr/>
        </p:nvSpPr>
        <p:spPr>
          <a:xfrm>
            <a:off x="274122" y="2863075"/>
            <a:ext cx="5536128" cy="18097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1733930" rtl="0" fontAlgn="auto" latinLnBrk="0" hangingPunct="0">
              <a:lnSpc>
                <a:spcPct val="90000"/>
              </a:lnSpc>
              <a:spcBef>
                <a:spcPts val="3200"/>
              </a:spcBef>
              <a:spcAft>
                <a:spcPts val="0"/>
              </a:spcAft>
              <a:buClrTx/>
              <a:buSzTx/>
              <a:buFontTx/>
              <a:buNone/>
              <a:tabLst/>
            </a:pPr>
            <a:r>
              <a:rPr kumimoji="0" lang="ru-RU" sz="1600" b="0" i="0" u="none" strike="noStrike" cap="none" spc="0" normalizeH="0" baseline="0" dirty="0">
                <a:ln>
                  <a:noFill/>
                </a:ln>
                <a:solidFill>
                  <a:srgbClr val="000000"/>
                </a:solidFill>
                <a:effectLst/>
                <a:uFillTx/>
                <a:latin typeface="Nunito Sans" pitchFamily="2" charset="-52"/>
                <a:ea typeface="+mn-ea"/>
                <a:cs typeface="+mn-cs"/>
                <a:sym typeface="Helvetica Neue"/>
              </a:rPr>
              <a:t>Пример: схема, вычисляющая последовательность Фибоначчи.</a:t>
            </a:r>
          </a:p>
          <a:p>
            <a:pPr marL="0" marR="0" indent="0" algn="l" defTabSz="1733930" rtl="0" fontAlgn="auto" latinLnBrk="0" hangingPunct="0">
              <a:lnSpc>
                <a:spcPct val="90000"/>
              </a:lnSpc>
              <a:spcBef>
                <a:spcPts val="3200"/>
              </a:spcBef>
              <a:spcAft>
                <a:spcPts val="0"/>
              </a:spcAft>
              <a:buClrTx/>
              <a:buSzTx/>
              <a:buFontTx/>
              <a:buNone/>
              <a:tabLst/>
            </a:pPr>
            <a:r>
              <a:rPr kumimoji="0" lang="ru-RU" sz="1600" b="0" i="0" u="none" strike="noStrike" cap="none" spc="0" normalizeH="0" baseline="0" dirty="0">
                <a:ln>
                  <a:noFill/>
                </a:ln>
                <a:solidFill>
                  <a:srgbClr val="000000"/>
                </a:solidFill>
                <a:effectLst/>
                <a:uFillTx/>
                <a:latin typeface="Nunito Sans" pitchFamily="2" charset="-52"/>
                <a:ea typeface="+mn-ea"/>
                <a:cs typeface="+mn-cs"/>
                <a:sym typeface="Helvetica Neue"/>
              </a:rPr>
              <a:t>Пока </a:t>
            </a:r>
            <a:r>
              <a:rPr kumimoji="0" lang="en-US" sz="1600" b="0" i="0" u="none" strike="noStrike" cap="none" spc="0" normalizeH="0" baseline="0" dirty="0">
                <a:ln>
                  <a:noFill/>
                </a:ln>
                <a:solidFill>
                  <a:srgbClr val="000000"/>
                </a:solidFill>
                <a:effectLst/>
                <a:uFillTx/>
                <a:latin typeface="Nunito Sans" pitchFamily="2" charset="-52"/>
                <a:ea typeface="+mn-ea"/>
                <a:cs typeface="+mn-cs"/>
                <a:sym typeface="Helvetica Neue"/>
              </a:rPr>
              <a:t>$reset = 1, </a:t>
            </a:r>
            <a:r>
              <a:rPr kumimoji="0" lang="ru-RU" sz="1600" b="0" i="0" u="none" strike="noStrike" cap="none" spc="0" normalizeH="0" baseline="0" dirty="0">
                <a:ln>
                  <a:noFill/>
                </a:ln>
                <a:solidFill>
                  <a:srgbClr val="000000"/>
                </a:solidFill>
                <a:effectLst/>
                <a:uFillTx/>
                <a:latin typeface="Nunito Sans" pitchFamily="2" charset="-52"/>
                <a:ea typeface="+mn-ea"/>
                <a:cs typeface="+mn-cs"/>
                <a:sym typeface="Helvetica Neue"/>
              </a:rPr>
              <a:t>в </a:t>
            </a:r>
            <a:r>
              <a:rPr kumimoji="0" lang="en-US" sz="1600" b="0" i="0" u="none" strike="noStrike" cap="none" spc="0" normalizeH="0" baseline="0" dirty="0">
                <a:ln>
                  <a:noFill/>
                </a:ln>
                <a:solidFill>
                  <a:srgbClr val="000000"/>
                </a:solidFill>
                <a:effectLst/>
                <a:uFillTx/>
                <a:latin typeface="Nunito Sans" pitchFamily="2" charset="-52"/>
                <a:ea typeface="+mn-ea"/>
                <a:cs typeface="+mn-cs"/>
                <a:sym typeface="Helvetica Neue"/>
              </a:rPr>
              <a:t>$num </a:t>
            </a:r>
            <a:r>
              <a:rPr kumimoji="0" lang="ru-RU" sz="1600" b="0" i="0" u="none" strike="noStrike" cap="none" spc="0" normalizeH="0" baseline="0" dirty="0">
                <a:ln>
                  <a:noFill/>
                </a:ln>
                <a:solidFill>
                  <a:srgbClr val="000000"/>
                </a:solidFill>
                <a:effectLst/>
                <a:uFillTx/>
                <a:latin typeface="Nunito Sans" pitchFamily="2" charset="-52"/>
                <a:ea typeface="+mn-ea"/>
                <a:cs typeface="+mn-cs"/>
                <a:sym typeface="Helvetica Neue"/>
              </a:rPr>
              <a:t>подается 1, происходит передача сигнала и сброс триггеров в состояние 1. </a:t>
            </a:r>
            <a:endParaRPr kumimoji="0" lang="ru-RU" sz="1600" b="0" i="0" u="none" strike="noStrike" cap="none" spc="0" normalizeH="0" baseline="0" dirty="0">
              <a:ln>
                <a:noFill/>
              </a:ln>
              <a:solidFill>
                <a:srgbClr val="000000"/>
              </a:solidFill>
              <a:effectLst/>
              <a:uFillTx/>
              <a:latin typeface="+mn-lt"/>
              <a:ea typeface="+mn-ea"/>
              <a:cs typeface="+mn-cs"/>
              <a:sym typeface="Helvetica Neue"/>
            </a:endParaRPr>
          </a:p>
        </p:txBody>
      </p:sp>
      <p:pic>
        <p:nvPicPr>
          <p:cNvPr id="4" name="image17.png" descr="Waveform">
            <a:extLst>
              <a:ext uri="{FF2B5EF4-FFF2-40B4-BE49-F238E27FC236}">
                <a16:creationId xmlns:a16="http://schemas.microsoft.com/office/drawing/2014/main" id="{71F221DA-E948-F9CC-A54F-55866CA1B429}"/>
              </a:ext>
            </a:extLst>
          </p:cNvPr>
          <p:cNvPicPr/>
          <p:nvPr/>
        </p:nvPicPr>
        <p:blipFill>
          <a:blip r:embed="rId3"/>
          <a:srcRect/>
          <a:stretch>
            <a:fillRect/>
          </a:stretch>
        </p:blipFill>
        <p:spPr>
          <a:xfrm>
            <a:off x="5672418" y="2180877"/>
            <a:ext cx="3157608" cy="781746"/>
          </a:xfrm>
          <a:prstGeom prst="rect">
            <a:avLst/>
          </a:prstGeom>
          <a:ln/>
        </p:spPr>
      </p:pic>
      <p:pic>
        <p:nvPicPr>
          <p:cNvPr id="5" name="image16.png" descr="Fibonacci circuit (incomplete)">
            <a:extLst>
              <a:ext uri="{FF2B5EF4-FFF2-40B4-BE49-F238E27FC236}">
                <a16:creationId xmlns:a16="http://schemas.microsoft.com/office/drawing/2014/main" id="{36DEA81F-91FB-71D2-0132-36467D7F0853}"/>
              </a:ext>
            </a:extLst>
          </p:cNvPr>
          <p:cNvPicPr/>
          <p:nvPr/>
        </p:nvPicPr>
        <p:blipFill>
          <a:blip r:embed="rId4"/>
          <a:srcRect/>
          <a:stretch>
            <a:fillRect/>
          </a:stretch>
        </p:blipFill>
        <p:spPr>
          <a:xfrm>
            <a:off x="5634288" y="1019779"/>
            <a:ext cx="3357654" cy="774065"/>
          </a:xfrm>
          <a:prstGeom prst="rect">
            <a:avLst/>
          </a:prstGeom>
          <a:ln/>
        </p:spPr>
      </p:pic>
      <p:pic>
        <p:nvPicPr>
          <p:cNvPr id="6" name="image18.png" descr="Fibonacci series circuit">
            <a:extLst>
              <a:ext uri="{FF2B5EF4-FFF2-40B4-BE49-F238E27FC236}">
                <a16:creationId xmlns:a16="http://schemas.microsoft.com/office/drawing/2014/main" id="{E0B7DBD7-3079-435F-B087-57456772E41B}"/>
              </a:ext>
            </a:extLst>
          </p:cNvPr>
          <p:cNvPicPr/>
          <p:nvPr/>
        </p:nvPicPr>
        <p:blipFill>
          <a:blip r:embed="rId5"/>
          <a:srcRect/>
          <a:stretch>
            <a:fillRect/>
          </a:stretch>
        </p:blipFill>
        <p:spPr>
          <a:xfrm>
            <a:off x="5994486" y="3349655"/>
            <a:ext cx="2404931" cy="1422693"/>
          </a:xfrm>
          <a:prstGeom prst="rect">
            <a:avLst/>
          </a:prstGeom>
          <a:ln/>
        </p:spPr>
      </p:pic>
    </p:spTree>
    <p:extLst>
      <p:ext uri="{BB962C8B-B14F-4D97-AF65-F5344CB8AC3E}">
        <p14:creationId xmlns:p14="http://schemas.microsoft.com/office/powerpoint/2010/main" val="3098754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4" name="Рисунок 3">
            <a:extLst>
              <a:ext uri="{FF2B5EF4-FFF2-40B4-BE49-F238E27FC236}">
                <a16:creationId xmlns:a16="http://schemas.microsoft.com/office/drawing/2014/main" id="{D0E6734E-AC1C-5294-72AB-CEBF604BC276}"/>
              </a:ext>
            </a:extLst>
          </p:cNvPr>
          <p:cNvPicPr>
            <a:picLocks noChangeAspect="1"/>
          </p:cNvPicPr>
          <p:nvPr/>
        </p:nvPicPr>
        <p:blipFill rotWithShape="1">
          <a:blip r:embed="rId3"/>
          <a:srcRect t="12208"/>
          <a:stretch/>
        </p:blipFill>
        <p:spPr>
          <a:xfrm>
            <a:off x="4464792" y="2200504"/>
            <a:ext cx="4507758" cy="2101050"/>
          </a:xfrm>
          <a:prstGeom prst="rect">
            <a:avLst/>
          </a:prstGeom>
        </p:spPr>
      </p:pic>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Последовательная логика</a:t>
            </a:r>
          </a:p>
        </p:txBody>
      </p:sp>
      <p:sp>
        <p:nvSpPr>
          <p:cNvPr id="8" name="Текст 2">
            <a:extLst>
              <a:ext uri="{FF2B5EF4-FFF2-40B4-BE49-F238E27FC236}">
                <a16:creationId xmlns:a16="http://schemas.microsoft.com/office/drawing/2014/main" id="{43354125-40DD-4C54-8483-C50BBFA3BF44}"/>
              </a:ext>
            </a:extLst>
          </p:cNvPr>
          <p:cNvSpPr>
            <a:spLocks noGrp="1"/>
          </p:cNvSpPr>
          <p:nvPr>
            <p:ph type="body" idx="1"/>
          </p:nvPr>
        </p:nvSpPr>
        <p:spPr>
          <a:xfrm>
            <a:off x="274122" y="976841"/>
            <a:ext cx="8698428" cy="3189817"/>
          </a:xfrm>
        </p:spPr>
        <p:txBody>
          <a:bodyPr>
            <a:normAutofit/>
          </a:bodyPr>
          <a:lstStyle/>
          <a:p>
            <a:pPr marL="0" indent="0">
              <a:buNone/>
            </a:pPr>
            <a:r>
              <a:rPr lang="ru-RU" sz="2000" dirty="0">
                <a:latin typeface="Nunito Sans" pitchFamily="2" charset="-52"/>
              </a:rPr>
              <a:t>Синтаксис </a:t>
            </a:r>
            <a:r>
              <a:rPr lang="en-US" sz="2000" dirty="0">
                <a:latin typeface="Nunito Sans" pitchFamily="2" charset="-52"/>
              </a:rPr>
              <a:t>TL-Verilog</a:t>
            </a:r>
          </a:p>
          <a:p>
            <a:pPr marL="0" indent="0">
              <a:buNone/>
            </a:pPr>
            <a:endParaRPr lang="en-US" sz="2000" dirty="0">
              <a:latin typeface="Nunito Sans" pitchFamily="2" charset="-52"/>
            </a:endParaRPr>
          </a:p>
          <a:p>
            <a:pPr marL="0" indent="0">
              <a:buNone/>
            </a:pPr>
            <a:r>
              <a:rPr lang="ru-RU" sz="2000" dirty="0">
                <a:latin typeface="Nunito Sans" pitchFamily="2" charset="-52"/>
              </a:rPr>
              <a:t>В TL-</a:t>
            </a:r>
            <a:r>
              <a:rPr lang="ru-RU" sz="2000" dirty="0" err="1">
                <a:latin typeface="Nunito Sans" pitchFamily="2" charset="-52"/>
              </a:rPr>
              <a:t>Verilog</a:t>
            </a:r>
            <a:r>
              <a:rPr lang="ru-RU" sz="2000" dirty="0">
                <a:latin typeface="Nunito Sans" pitchFamily="2" charset="-52"/>
              </a:rPr>
              <a:t> можно ссылаться на предыдущую и предпоследнюю версии </a:t>
            </a:r>
            <a:r>
              <a:rPr lang="ru-RU" sz="2000" dirty="0">
                <a:latin typeface="Nunito Sans" pitchFamily="2" charset="-52"/>
                <a:cs typeface="Courier New" panose="02070309020205020404" pitchFamily="49" charset="0"/>
              </a:rPr>
              <a:t>$</a:t>
            </a:r>
            <a:r>
              <a:rPr lang="ru-RU" sz="2000" dirty="0" err="1">
                <a:latin typeface="Nunito Sans" pitchFamily="2" charset="-52"/>
                <a:cs typeface="Courier New" panose="02070309020205020404" pitchFamily="49" charset="0"/>
              </a:rPr>
              <a:t>num</a:t>
            </a:r>
            <a:r>
              <a:rPr lang="ru-RU" sz="2000" dirty="0">
                <a:latin typeface="Nunito Sans" pitchFamily="2" charset="-52"/>
                <a:cs typeface="Courier New" panose="02070309020205020404" pitchFamily="49" charset="0"/>
              </a:rPr>
              <a:t> </a:t>
            </a:r>
            <a:r>
              <a:rPr lang="ru-RU" sz="2000" dirty="0">
                <a:latin typeface="Nunito Sans" pitchFamily="2" charset="-52"/>
              </a:rPr>
              <a:t>как </a:t>
            </a:r>
            <a:r>
              <a:rPr lang="ru-RU" sz="2000" dirty="0">
                <a:latin typeface="Nunito Sans" pitchFamily="2" charset="-52"/>
                <a:cs typeface="Courier New" panose="02070309020205020404" pitchFamily="49" charset="0"/>
              </a:rPr>
              <a:t>&gt;&gt;1$num </a:t>
            </a:r>
            <a:r>
              <a:rPr lang="ru-RU" sz="2000" dirty="0">
                <a:latin typeface="Nunito Sans" pitchFamily="2" charset="-52"/>
              </a:rPr>
              <a:t>и </a:t>
            </a:r>
            <a:r>
              <a:rPr lang="ru-RU" sz="2000" dirty="0">
                <a:latin typeface="Nunito Sans" pitchFamily="2" charset="-52"/>
                <a:cs typeface="Courier New" panose="02070309020205020404" pitchFamily="49" charset="0"/>
              </a:rPr>
              <a:t>&gt;&gt;2$num</a:t>
            </a:r>
            <a:r>
              <a:rPr lang="ru-RU" sz="2000" dirty="0">
                <a:latin typeface="Nunito Sans" pitchFamily="2" charset="-52"/>
              </a:rPr>
              <a:t>.</a:t>
            </a:r>
            <a:endParaRPr lang="en-US" sz="2000" dirty="0">
              <a:latin typeface="Nunito Sans" pitchFamily="2" charset="-52"/>
            </a:endParaRPr>
          </a:p>
          <a:p>
            <a:pPr marL="0" indent="0">
              <a:buNone/>
            </a:pPr>
            <a:endParaRPr lang="en-US" sz="2000" dirty="0">
              <a:latin typeface="Nunito Sans" pitchFamily="2" charset="-52"/>
            </a:endParaRPr>
          </a:p>
          <a:p>
            <a:pPr marL="0" indent="0">
              <a:buNone/>
            </a:pPr>
            <a:r>
              <a:rPr lang="ru-RU" sz="2000" dirty="0">
                <a:latin typeface="Nunito Sans" pitchFamily="2" charset="-52"/>
              </a:rPr>
              <a:t>Пример с последовательностью Фибоначчи:</a:t>
            </a:r>
            <a:endParaRPr lang="en-US" sz="2000" dirty="0">
              <a:latin typeface="Nunito Sans" pitchFamily="2" charset="-52"/>
            </a:endParaRPr>
          </a:p>
          <a:p>
            <a:pPr marL="0" indent="0">
              <a:buNone/>
            </a:pPr>
            <a:endParaRPr lang="ru-RU" sz="5400" dirty="0"/>
          </a:p>
          <a:p>
            <a:pPr marL="0" indent="0">
              <a:buNone/>
            </a:pPr>
            <a:endParaRPr lang="ru-RU" sz="1600" dirty="0"/>
          </a:p>
        </p:txBody>
      </p:sp>
      <p:pic>
        <p:nvPicPr>
          <p:cNvPr id="5" name="Рисунок 4">
            <a:extLst>
              <a:ext uri="{FF2B5EF4-FFF2-40B4-BE49-F238E27FC236}">
                <a16:creationId xmlns:a16="http://schemas.microsoft.com/office/drawing/2014/main" id="{5C44E51C-2901-229E-B7D6-040CE2574DC3}"/>
              </a:ext>
            </a:extLst>
          </p:cNvPr>
          <p:cNvPicPr>
            <a:picLocks noChangeAspect="1"/>
          </p:cNvPicPr>
          <p:nvPr/>
        </p:nvPicPr>
        <p:blipFill rotWithShape="1">
          <a:blip r:embed="rId3"/>
          <a:srcRect t="-1323" r="16905" b="88703"/>
          <a:stretch/>
        </p:blipFill>
        <p:spPr>
          <a:xfrm>
            <a:off x="274122" y="3295649"/>
            <a:ext cx="4999615" cy="403125"/>
          </a:xfrm>
          <a:prstGeom prst="rect">
            <a:avLst/>
          </a:prstGeom>
        </p:spPr>
      </p:pic>
    </p:spTree>
    <p:extLst>
      <p:ext uri="{BB962C8B-B14F-4D97-AF65-F5344CB8AC3E}">
        <p14:creationId xmlns:p14="http://schemas.microsoft.com/office/powerpoint/2010/main" val="1891221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План</a:t>
            </a:r>
          </a:p>
        </p:txBody>
      </p:sp>
      <p:sp>
        <p:nvSpPr>
          <p:cNvPr id="314" name="Google Shape;314;p25"/>
          <p:cNvSpPr txBox="1">
            <a:spLocks noGrp="1"/>
          </p:cNvSpPr>
          <p:nvPr>
            <p:ph type="body" idx="1"/>
          </p:nvPr>
        </p:nvSpPr>
        <p:spPr>
          <a:xfrm>
            <a:off x="456075" y="943200"/>
            <a:ext cx="8220000" cy="3729600"/>
          </a:xfrm>
          <a:prstGeom prst="rect">
            <a:avLst/>
          </a:prstGeom>
        </p:spPr>
        <p:txBody>
          <a:bodyPr spcFirstLastPara="1" wrap="square" lIns="91425" tIns="91425" rIns="91425" bIns="91425" anchor="t" anchorCtr="0">
            <a:normAutofit/>
          </a:bodyPr>
          <a:lstStyle/>
          <a:p>
            <a:pPr marL="0" indent="0">
              <a:buNone/>
              <a:defRPr>
                <a:latin typeface="Arial"/>
                <a:ea typeface="Arial"/>
                <a:cs typeface="Arial"/>
                <a:sym typeface="Arial"/>
              </a:defRPr>
            </a:pPr>
            <a:r>
              <a:rPr lang="ru-RU" sz="2400" dirty="0"/>
              <a:t>1. Комбинационная логика</a:t>
            </a:r>
          </a:p>
          <a:p>
            <a:pPr marL="0" indent="0">
              <a:buNone/>
              <a:defRPr>
                <a:latin typeface="Arial"/>
                <a:ea typeface="Arial"/>
                <a:cs typeface="Arial"/>
                <a:sym typeface="Arial"/>
              </a:defRPr>
            </a:pPr>
            <a:r>
              <a:rPr lang="ru-RU" sz="2400" dirty="0"/>
              <a:t>2. Арифметическая логика</a:t>
            </a:r>
          </a:p>
          <a:p>
            <a:pPr marL="0" indent="0">
              <a:buNone/>
              <a:defRPr>
                <a:latin typeface="Arial"/>
                <a:ea typeface="Arial"/>
                <a:cs typeface="Arial"/>
                <a:sym typeface="Arial"/>
              </a:defRPr>
            </a:pPr>
            <a:r>
              <a:rPr lang="ru-RU" sz="2400" dirty="0"/>
              <a:t>3. Мультиплексор</a:t>
            </a:r>
          </a:p>
          <a:p>
            <a:pPr marL="0" indent="0">
              <a:buNone/>
              <a:defRPr>
                <a:latin typeface="Arial"/>
                <a:ea typeface="Arial"/>
                <a:cs typeface="Arial"/>
                <a:sym typeface="Arial"/>
              </a:defRPr>
            </a:pPr>
            <a:r>
              <a:rPr lang="ru-RU" sz="2400" dirty="0"/>
              <a:t>4. Литералы и конкатенация</a:t>
            </a:r>
          </a:p>
          <a:p>
            <a:pPr marL="0" indent="0">
              <a:buNone/>
              <a:defRPr>
                <a:latin typeface="Arial"/>
                <a:ea typeface="Arial"/>
                <a:cs typeface="Arial"/>
                <a:sym typeface="Arial"/>
              </a:defRPr>
            </a:pPr>
            <a:r>
              <a:rPr lang="ru-RU" sz="2400" dirty="0"/>
              <a:t>5. Маршрут выполнения</a:t>
            </a:r>
          </a:p>
          <a:p>
            <a:pPr marL="0" indent="0">
              <a:buNone/>
              <a:defRPr>
                <a:latin typeface="Arial"/>
                <a:ea typeface="Arial"/>
                <a:cs typeface="Arial"/>
                <a:sym typeface="Arial"/>
              </a:defRPr>
            </a:pPr>
            <a:r>
              <a:rPr lang="ru-RU" sz="2400" dirty="0"/>
              <a:t>6. Последовательная логика</a:t>
            </a:r>
          </a:p>
          <a:p>
            <a:pPr marL="177800" indent="0">
              <a:buNone/>
              <a:defRPr>
                <a:latin typeface="Arial"/>
                <a:ea typeface="Arial"/>
                <a:cs typeface="Arial"/>
                <a:sym typeface="Arial"/>
              </a:defRPr>
            </a:pPr>
            <a:endParaRPr lang="ru-RU" sz="2000" dirty="0"/>
          </a:p>
        </p:txBody>
      </p:sp>
    </p:spTree>
    <p:extLst>
      <p:ext uri="{BB962C8B-B14F-4D97-AF65-F5344CB8AC3E}">
        <p14:creationId xmlns:p14="http://schemas.microsoft.com/office/powerpoint/2010/main" val="2853285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Комбинационная логика</a:t>
            </a:r>
          </a:p>
        </p:txBody>
      </p:sp>
      <p:sp>
        <p:nvSpPr>
          <p:cNvPr id="314" name="Google Shape;314;p25"/>
          <p:cNvSpPr txBox="1">
            <a:spLocks noGrp="1"/>
          </p:cNvSpPr>
          <p:nvPr>
            <p:ph type="body" idx="1"/>
          </p:nvPr>
        </p:nvSpPr>
        <p:spPr>
          <a:xfrm>
            <a:off x="274122" y="943200"/>
            <a:ext cx="8220000" cy="3729600"/>
          </a:xfrm>
          <a:prstGeom prst="rect">
            <a:avLst/>
          </a:prstGeom>
        </p:spPr>
        <p:txBody>
          <a:bodyPr spcFirstLastPara="1" wrap="square" lIns="91425" tIns="91425" rIns="91425" bIns="91425" anchor="t" anchorCtr="0">
            <a:normAutofit/>
          </a:bodyPr>
          <a:lstStyle/>
          <a:p>
            <a:pPr marL="177800" indent="0">
              <a:buNone/>
              <a:defRPr>
                <a:latin typeface="Arial"/>
                <a:ea typeface="Arial"/>
                <a:cs typeface="Arial"/>
                <a:sym typeface="Arial"/>
              </a:defRPr>
            </a:pPr>
            <a:r>
              <a:rPr lang="ru-RU" sz="2000" dirty="0"/>
              <a:t>Логические элементы – основные строительные блоки логических функций.</a:t>
            </a:r>
          </a:p>
          <a:p>
            <a:pPr marL="177800" indent="0">
              <a:buNone/>
              <a:defRPr>
                <a:latin typeface="Arial"/>
                <a:ea typeface="Arial"/>
                <a:cs typeface="Arial"/>
                <a:sym typeface="Arial"/>
              </a:defRPr>
            </a:pPr>
            <a:r>
              <a:rPr lang="ru-RU" sz="2000" dirty="0"/>
              <a:t>Таблица логических элементов</a:t>
            </a:r>
          </a:p>
          <a:p>
            <a:pPr marL="177800" indent="0">
              <a:buNone/>
              <a:defRPr>
                <a:latin typeface="Arial"/>
                <a:ea typeface="Arial"/>
                <a:cs typeface="Arial"/>
                <a:sym typeface="Arial"/>
              </a:defRPr>
            </a:pPr>
            <a:endParaRPr lang="ru-RU" sz="2000" dirty="0"/>
          </a:p>
        </p:txBody>
      </p:sp>
      <p:pic>
        <p:nvPicPr>
          <p:cNvPr id="2" name="Рисунок 1">
            <a:extLst>
              <a:ext uri="{FF2B5EF4-FFF2-40B4-BE49-F238E27FC236}">
                <a16:creationId xmlns:a16="http://schemas.microsoft.com/office/drawing/2014/main" id="{C9DB65A2-534F-4D1A-DB32-D901D6B447F1}"/>
              </a:ext>
            </a:extLst>
          </p:cNvPr>
          <p:cNvPicPr>
            <a:picLocks noChangeAspect="1"/>
          </p:cNvPicPr>
          <p:nvPr/>
        </p:nvPicPr>
        <p:blipFill>
          <a:blip r:embed="rId3"/>
          <a:stretch>
            <a:fillRect/>
          </a:stretch>
        </p:blipFill>
        <p:spPr>
          <a:xfrm>
            <a:off x="1146788" y="2177219"/>
            <a:ext cx="6850424" cy="2344681"/>
          </a:xfrm>
          <a:prstGeom prst="rect">
            <a:avLst/>
          </a:prstGeom>
        </p:spPr>
      </p:pic>
    </p:spTree>
    <p:extLst>
      <p:ext uri="{BB962C8B-B14F-4D97-AF65-F5344CB8AC3E}">
        <p14:creationId xmlns:p14="http://schemas.microsoft.com/office/powerpoint/2010/main" val="541204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Комбинационная логика</a:t>
            </a:r>
          </a:p>
        </p:txBody>
      </p:sp>
      <p:sp>
        <p:nvSpPr>
          <p:cNvPr id="10" name="RISC – Reduced Instruction Set Computer (Компьютер с сокращенным набором команд):…">
            <a:extLst>
              <a:ext uri="{FF2B5EF4-FFF2-40B4-BE49-F238E27FC236}">
                <a16:creationId xmlns:a16="http://schemas.microsoft.com/office/drawing/2014/main" id="{FF55E951-FAB9-4AB5-7002-A6A354A01E40}"/>
              </a:ext>
            </a:extLst>
          </p:cNvPr>
          <p:cNvSpPr txBox="1">
            <a:spLocks noGrp="1"/>
          </p:cNvSpPr>
          <p:nvPr>
            <p:ph type="body" idx="1"/>
          </p:nvPr>
        </p:nvSpPr>
        <p:spPr>
          <a:xfrm>
            <a:off x="274122" y="1066800"/>
            <a:ext cx="5664200" cy="1276350"/>
          </a:xfrm>
          <a:prstGeom prst="rect">
            <a:avLst/>
          </a:prstGeom>
        </p:spPr>
        <p:txBody>
          <a:bodyPr>
            <a:normAutofit/>
          </a:bodyPr>
          <a:lstStyle/>
          <a:p>
            <a:pPr marL="0" indent="0">
              <a:lnSpc>
                <a:spcPct val="130000"/>
              </a:lnSpc>
              <a:buNone/>
            </a:pPr>
            <a:r>
              <a:rPr lang="ru-RU" sz="1500" dirty="0"/>
              <a:t>Синтаксис TL-</a:t>
            </a:r>
            <a:r>
              <a:rPr lang="ru-RU" sz="1500" dirty="0" err="1"/>
              <a:t>Verilog</a:t>
            </a:r>
            <a:endParaRPr lang="ru-RU" sz="1500" dirty="0"/>
          </a:p>
          <a:p>
            <a:pPr>
              <a:lnSpc>
                <a:spcPct val="130000"/>
              </a:lnSpc>
            </a:pPr>
            <a:r>
              <a:rPr lang="ru-RU" sz="1500" dirty="0"/>
              <a:t>Строгий синтаксис (улучшает согласованность кода)</a:t>
            </a:r>
          </a:p>
          <a:p>
            <a:pPr>
              <a:lnSpc>
                <a:spcPct val="130000"/>
              </a:lnSpc>
            </a:pPr>
            <a:r>
              <a:rPr lang="ru-RU" sz="1500" dirty="0"/>
              <a:t>Логические операции представлены в таблице</a:t>
            </a:r>
          </a:p>
          <a:p>
            <a:pPr marL="0" indent="0">
              <a:lnSpc>
                <a:spcPct val="130000"/>
              </a:lnSpc>
              <a:buNone/>
            </a:pPr>
            <a:endParaRPr lang="ru-RU" dirty="0"/>
          </a:p>
        </p:txBody>
      </p:sp>
      <p:sp>
        <p:nvSpPr>
          <p:cNvPr id="14" name="TextBox 13">
            <a:extLst>
              <a:ext uri="{FF2B5EF4-FFF2-40B4-BE49-F238E27FC236}">
                <a16:creationId xmlns:a16="http://schemas.microsoft.com/office/drawing/2014/main" id="{04BB0794-1674-028A-E683-05A176648DB6}"/>
              </a:ext>
            </a:extLst>
          </p:cNvPr>
          <p:cNvSpPr txBox="1"/>
          <p:nvPr/>
        </p:nvSpPr>
        <p:spPr>
          <a:xfrm>
            <a:off x="293172" y="2059587"/>
            <a:ext cx="4572000" cy="1875513"/>
          </a:xfrm>
          <a:prstGeom prst="rect">
            <a:avLst/>
          </a:prstGeom>
          <a:noFill/>
        </p:spPr>
        <p:txBody>
          <a:bodyPr wrap="square">
            <a:spAutoFit/>
          </a:bodyPr>
          <a:lstStyle/>
          <a:p>
            <a:pPr marL="457200" indent="-279400">
              <a:lnSpc>
                <a:spcPct val="130000"/>
              </a:lnSpc>
              <a:buClr>
                <a:srgbClr val="283272"/>
              </a:buClr>
              <a:buSzPts val="800"/>
              <a:buFont typeface="Nunito Sans"/>
              <a:buChar char="☐"/>
            </a:pPr>
            <a:r>
              <a:rPr lang="ru-RU" sz="1500" dirty="0">
                <a:solidFill>
                  <a:schemeClr val="dk1"/>
                </a:solidFill>
                <a:latin typeface="Nunito Sans"/>
                <a:sym typeface="Nunito Sans"/>
              </a:rPr>
              <a:t>Группировка операций скобками</a:t>
            </a:r>
          </a:p>
          <a:p>
            <a:pPr marL="177800">
              <a:lnSpc>
                <a:spcPct val="130000"/>
              </a:lnSpc>
              <a:buClr>
                <a:srgbClr val="283272"/>
              </a:buClr>
              <a:buSzPts val="800"/>
            </a:pPr>
            <a:endParaRPr lang="ru-RU" sz="1500" dirty="0">
              <a:solidFill>
                <a:schemeClr val="dk1"/>
              </a:solidFill>
              <a:latin typeface="Nunito Sans"/>
              <a:sym typeface="Nunito Sans"/>
            </a:endParaRPr>
          </a:p>
          <a:p>
            <a:pPr marL="177800">
              <a:lnSpc>
                <a:spcPct val="130000"/>
              </a:lnSpc>
              <a:buClr>
                <a:srgbClr val="283272"/>
              </a:buClr>
              <a:buSzPts val="800"/>
            </a:pPr>
            <a:endParaRPr lang="ru-RU" sz="1500" dirty="0">
              <a:solidFill>
                <a:schemeClr val="dk1"/>
              </a:solidFill>
              <a:latin typeface="Nunito Sans"/>
              <a:sym typeface="Nunito Sans"/>
            </a:endParaRPr>
          </a:p>
          <a:p>
            <a:pPr marL="177800">
              <a:lnSpc>
                <a:spcPct val="130000"/>
              </a:lnSpc>
              <a:buClr>
                <a:srgbClr val="283272"/>
              </a:buClr>
              <a:buSzPts val="800"/>
            </a:pPr>
            <a:endParaRPr lang="ru-RU" sz="1500" dirty="0">
              <a:solidFill>
                <a:schemeClr val="dk1"/>
              </a:solidFill>
              <a:latin typeface="Nunito Sans"/>
              <a:sym typeface="Nunito Sans"/>
            </a:endParaRPr>
          </a:p>
          <a:p>
            <a:pPr marL="457200" indent="-279400">
              <a:lnSpc>
                <a:spcPct val="130000"/>
              </a:lnSpc>
              <a:buClr>
                <a:srgbClr val="283272"/>
              </a:buClr>
              <a:buSzPts val="800"/>
              <a:buFont typeface="Nunito Sans"/>
              <a:buChar char="☐"/>
            </a:pPr>
            <a:r>
              <a:rPr lang="ru-RU" sz="1500" dirty="0">
                <a:solidFill>
                  <a:schemeClr val="dk1"/>
                </a:solidFill>
                <a:latin typeface="Nunito Sans"/>
                <a:sym typeface="Nunito Sans"/>
              </a:rPr>
              <a:t>Конец выражения всегда «;»</a:t>
            </a:r>
          </a:p>
          <a:p>
            <a:pPr marL="457200" indent="-279400">
              <a:lnSpc>
                <a:spcPct val="130000"/>
              </a:lnSpc>
              <a:buClr>
                <a:srgbClr val="283272"/>
              </a:buClr>
              <a:buSzPts val="800"/>
              <a:buFont typeface="Nunito Sans"/>
              <a:buChar char="☐"/>
            </a:pPr>
            <a:r>
              <a:rPr lang="ru-RU" sz="1500" dirty="0">
                <a:solidFill>
                  <a:schemeClr val="dk1"/>
                </a:solidFill>
                <a:latin typeface="Nunito Sans"/>
                <a:sym typeface="Nunito Sans"/>
              </a:rPr>
              <a:t>Отступ = 3 пробела</a:t>
            </a:r>
          </a:p>
        </p:txBody>
      </p:sp>
      <p:pic>
        <p:nvPicPr>
          <p:cNvPr id="15" name="Рисунок 14">
            <a:extLst>
              <a:ext uri="{FF2B5EF4-FFF2-40B4-BE49-F238E27FC236}">
                <a16:creationId xmlns:a16="http://schemas.microsoft.com/office/drawing/2014/main" id="{261BB370-F552-A46E-D0CE-D301660531CA}"/>
              </a:ext>
            </a:extLst>
          </p:cNvPr>
          <p:cNvPicPr>
            <a:picLocks noChangeAspect="1"/>
          </p:cNvPicPr>
          <p:nvPr/>
        </p:nvPicPr>
        <p:blipFill>
          <a:blip r:embed="rId3"/>
          <a:stretch>
            <a:fillRect/>
          </a:stretch>
        </p:blipFill>
        <p:spPr>
          <a:xfrm>
            <a:off x="293172" y="2527272"/>
            <a:ext cx="3823265" cy="770154"/>
          </a:xfrm>
          <a:prstGeom prst="rect">
            <a:avLst/>
          </a:prstGeom>
        </p:spPr>
      </p:pic>
      <p:pic>
        <p:nvPicPr>
          <p:cNvPr id="16" name="Рисунок 15">
            <a:extLst>
              <a:ext uri="{FF2B5EF4-FFF2-40B4-BE49-F238E27FC236}">
                <a16:creationId xmlns:a16="http://schemas.microsoft.com/office/drawing/2014/main" id="{7B8C33A9-3920-9CE1-9E07-CB64AF22EAA1}"/>
              </a:ext>
            </a:extLst>
          </p:cNvPr>
          <p:cNvPicPr>
            <a:picLocks noChangeAspect="1"/>
          </p:cNvPicPr>
          <p:nvPr/>
        </p:nvPicPr>
        <p:blipFill>
          <a:blip r:embed="rId4"/>
          <a:stretch>
            <a:fillRect/>
          </a:stretch>
        </p:blipFill>
        <p:spPr>
          <a:xfrm>
            <a:off x="4297878" y="2126060"/>
            <a:ext cx="4297878" cy="2540780"/>
          </a:xfrm>
          <a:prstGeom prst="rect">
            <a:avLst/>
          </a:prstGeom>
        </p:spPr>
      </p:pic>
    </p:spTree>
    <p:extLst>
      <p:ext uri="{BB962C8B-B14F-4D97-AF65-F5344CB8AC3E}">
        <p14:creationId xmlns:p14="http://schemas.microsoft.com/office/powerpoint/2010/main" val="2540317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Комбинационная логика</a:t>
            </a:r>
          </a:p>
        </p:txBody>
      </p:sp>
      <p:sp>
        <p:nvSpPr>
          <p:cNvPr id="14" name="TextBox 13">
            <a:extLst>
              <a:ext uri="{FF2B5EF4-FFF2-40B4-BE49-F238E27FC236}">
                <a16:creationId xmlns:a16="http://schemas.microsoft.com/office/drawing/2014/main" id="{04BB0794-1674-028A-E683-05A176648DB6}"/>
              </a:ext>
            </a:extLst>
          </p:cNvPr>
          <p:cNvSpPr txBox="1"/>
          <p:nvPr/>
        </p:nvSpPr>
        <p:spPr>
          <a:xfrm>
            <a:off x="469900" y="2910406"/>
            <a:ext cx="3111500" cy="431657"/>
          </a:xfrm>
          <a:prstGeom prst="rect">
            <a:avLst/>
          </a:prstGeom>
          <a:noFill/>
        </p:spPr>
        <p:txBody>
          <a:bodyPr wrap="square">
            <a:spAutoFit/>
          </a:bodyPr>
          <a:lstStyle/>
          <a:p>
            <a:pPr marL="177800">
              <a:lnSpc>
                <a:spcPct val="130000"/>
              </a:lnSpc>
              <a:buClr>
                <a:srgbClr val="283272"/>
              </a:buClr>
              <a:buSzPts val="800"/>
            </a:pPr>
            <a:r>
              <a:rPr lang="ru-RU" sz="1800" dirty="0">
                <a:solidFill>
                  <a:schemeClr val="dk1"/>
                </a:solidFill>
                <a:latin typeface="Nunito Sans"/>
                <a:sym typeface="Nunito Sans"/>
              </a:rPr>
              <a:t>Корректные варианты</a:t>
            </a:r>
          </a:p>
        </p:txBody>
      </p:sp>
      <p:sp>
        <p:nvSpPr>
          <p:cNvPr id="4" name="Текст 4">
            <a:extLst>
              <a:ext uri="{FF2B5EF4-FFF2-40B4-BE49-F238E27FC236}">
                <a16:creationId xmlns:a16="http://schemas.microsoft.com/office/drawing/2014/main" id="{179AA6BC-2E46-BBFC-708C-C9CE6793C115}"/>
              </a:ext>
            </a:extLst>
          </p:cNvPr>
          <p:cNvSpPr>
            <a:spLocks noGrp="1"/>
          </p:cNvSpPr>
          <p:nvPr>
            <p:ph type="body" idx="1"/>
          </p:nvPr>
        </p:nvSpPr>
        <p:spPr>
          <a:xfrm>
            <a:off x="469900" y="1208400"/>
            <a:ext cx="6559550" cy="1714563"/>
          </a:xfrm>
        </p:spPr>
        <p:txBody>
          <a:bodyPr>
            <a:normAutofit/>
          </a:bodyPr>
          <a:lstStyle/>
          <a:p>
            <a:pPr marL="0" indent="0">
              <a:buNone/>
            </a:pPr>
            <a:r>
              <a:rPr lang="ru-RU" sz="1800" dirty="0"/>
              <a:t>Именование сигналов</a:t>
            </a:r>
          </a:p>
          <a:p>
            <a:r>
              <a:rPr lang="ru-RU" sz="1800" dirty="0"/>
              <a:t>Начинаются с </a:t>
            </a:r>
            <a:r>
              <a:rPr lang="en-US" sz="1800" dirty="0"/>
              <a:t>$</a:t>
            </a:r>
          </a:p>
          <a:p>
            <a:r>
              <a:rPr lang="ru-RU" sz="1800" dirty="0"/>
              <a:t>Начинаются всегда с 2 строчных буквенных символов</a:t>
            </a:r>
          </a:p>
          <a:p>
            <a:r>
              <a:rPr lang="ru-RU" sz="1800" dirty="0"/>
              <a:t>Разрешены символы «_» и цифры</a:t>
            </a:r>
          </a:p>
        </p:txBody>
      </p:sp>
      <p:sp>
        <p:nvSpPr>
          <p:cNvPr id="5" name="TextBox 4">
            <a:extLst>
              <a:ext uri="{FF2B5EF4-FFF2-40B4-BE49-F238E27FC236}">
                <a16:creationId xmlns:a16="http://schemas.microsoft.com/office/drawing/2014/main" id="{D7CCA3CD-02E5-26E4-B621-C0BEE7875885}"/>
              </a:ext>
            </a:extLst>
          </p:cNvPr>
          <p:cNvSpPr txBox="1"/>
          <p:nvPr/>
        </p:nvSpPr>
        <p:spPr>
          <a:xfrm>
            <a:off x="4927600" y="2910405"/>
            <a:ext cx="3111500" cy="431657"/>
          </a:xfrm>
          <a:prstGeom prst="rect">
            <a:avLst/>
          </a:prstGeom>
          <a:noFill/>
        </p:spPr>
        <p:txBody>
          <a:bodyPr wrap="square">
            <a:spAutoFit/>
          </a:bodyPr>
          <a:lstStyle/>
          <a:p>
            <a:pPr marL="177800">
              <a:lnSpc>
                <a:spcPct val="130000"/>
              </a:lnSpc>
              <a:buClr>
                <a:srgbClr val="283272"/>
              </a:buClr>
              <a:buSzPts val="800"/>
            </a:pPr>
            <a:r>
              <a:rPr lang="ru-RU" sz="1800" dirty="0">
                <a:solidFill>
                  <a:schemeClr val="dk1"/>
                </a:solidFill>
                <a:latin typeface="Nunito Sans"/>
                <a:sym typeface="Nunito Sans"/>
              </a:rPr>
              <a:t>Некорректные варианты</a:t>
            </a:r>
          </a:p>
        </p:txBody>
      </p:sp>
      <p:pic>
        <p:nvPicPr>
          <p:cNvPr id="6" name="Рисунок 5">
            <a:extLst>
              <a:ext uri="{FF2B5EF4-FFF2-40B4-BE49-F238E27FC236}">
                <a16:creationId xmlns:a16="http://schemas.microsoft.com/office/drawing/2014/main" id="{B3E87A0B-6865-0601-9923-7E707AD5D4F7}"/>
              </a:ext>
            </a:extLst>
          </p:cNvPr>
          <p:cNvPicPr>
            <a:picLocks noChangeAspect="1"/>
          </p:cNvPicPr>
          <p:nvPr/>
        </p:nvPicPr>
        <p:blipFill>
          <a:blip r:embed="rId3"/>
          <a:stretch>
            <a:fillRect/>
          </a:stretch>
        </p:blipFill>
        <p:spPr>
          <a:xfrm>
            <a:off x="812800" y="3342062"/>
            <a:ext cx="2425700" cy="1087998"/>
          </a:xfrm>
          <a:prstGeom prst="rect">
            <a:avLst/>
          </a:prstGeom>
        </p:spPr>
      </p:pic>
      <p:pic>
        <p:nvPicPr>
          <p:cNvPr id="7" name="Рисунок 6">
            <a:extLst>
              <a:ext uri="{FF2B5EF4-FFF2-40B4-BE49-F238E27FC236}">
                <a16:creationId xmlns:a16="http://schemas.microsoft.com/office/drawing/2014/main" id="{52FF75C9-7FB1-CF55-88F6-3FA2D7FB8123}"/>
              </a:ext>
            </a:extLst>
          </p:cNvPr>
          <p:cNvPicPr>
            <a:picLocks noChangeAspect="1"/>
          </p:cNvPicPr>
          <p:nvPr/>
        </p:nvPicPr>
        <p:blipFill>
          <a:blip r:embed="rId4"/>
          <a:stretch>
            <a:fillRect/>
          </a:stretch>
        </p:blipFill>
        <p:spPr>
          <a:xfrm>
            <a:off x="5657852" y="3283518"/>
            <a:ext cx="1823516" cy="1341264"/>
          </a:xfrm>
          <a:prstGeom prst="rect">
            <a:avLst/>
          </a:prstGeom>
        </p:spPr>
      </p:pic>
    </p:spTree>
    <p:extLst>
      <p:ext uri="{BB962C8B-B14F-4D97-AF65-F5344CB8AC3E}">
        <p14:creationId xmlns:p14="http://schemas.microsoft.com/office/powerpoint/2010/main" val="3853181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8" name="Рисунок 7">
            <a:extLst>
              <a:ext uri="{FF2B5EF4-FFF2-40B4-BE49-F238E27FC236}">
                <a16:creationId xmlns:a16="http://schemas.microsoft.com/office/drawing/2014/main" id="{2D915F30-3F99-97EE-34D3-26C67C8D756A}"/>
              </a:ext>
            </a:extLst>
          </p:cNvPr>
          <p:cNvPicPr>
            <a:picLocks noChangeAspect="1"/>
          </p:cNvPicPr>
          <p:nvPr/>
        </p:nvPicPr>
        <p:blipFill>
          <a:blip r:embed="rId3"/>
          <a:stretch>
            <a:fillRect/>
          </a:stretch>
        </p:blipFill>
        <p:spPr>
          <a:xfrm>
            <a:off x="2090881" y="1461693"/>
            <a:ext cx="6100620" cy="3181225"/>
          </a:xfrm>
          <a:prstGeom prst="rect">
            <a:avLst/>
          </a:prstGeom>
        </p:spPr>
      </p:pic>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Комбинационная логика</a:t>
            </a:r>
          </a:p>
        </p:txBody>
      </p:sp>
      <p:sp>
        <p:nvSpPr>
          <p:cNvPr id="14" name="TextBox 13">
            <a:extLst>
              <a:ext uri="{FF2B5EF4-FFF2-40B4-BE49-F238E27FC236}">
                <a16:creationId xmlns:a16="http://schemas.microsoft.com/office/drawing/2014/main" id="{04BB0794-1674-028A-E683-05A176648DB6}"/>
              </a:ext>
            </a:extLst>
          </p:cNvPr>
          <p:cNvSpPr txBox="1"/>
          <p:nvPr/>
        </p:nvSpPr>
        <p:spPr>
          <a:xfrm>
            <a:off x="274122" y="1119706"/>
            <a:ext cx="4242872" cy="791755"/>
          </a:xfrm>
          <a:prstGeom prst="rect">
            <a:avLst/>
          </a:prstGeom>
          <a:noFill/>
        </p:spPr>
        <p:txBody>
          <a:bodyPr wrap="square">
            <a:spAutoFit/>
          </a:bodyPr>
          <a:lstStyle/>
          <a:p>
            <a:pPr marL="177800">
              <a:lnSpc>
                <a:spcPct val="130000"/>
              </a:lnSpc>
              <a:buClr>
                <a:srgbClr val="283272"/>
              </a:buClr>
              <a:buSzPts val="800"/>
            </a:pPr>
            <a:r>
              <a:rPr lang="ru-RU" sz="1800" dirty="0">
                <a:solidFill>
                  <a:schemeClr val="dk1"/>
                </a:solidFill>
                <a:latin typeface="Nunito Sans"/>
                <a:sym typeface="Nunito Sans"/>
              </a:rPr>
              <a:t>Пример: схема полного сумматора</a:t>
            </a:r>
          </a:p>
          <a:p>
            <a:pPr marL="177800">
              <a:lnSpc>
                <a:spcPct val="130000"/>
              </a:lnSpc>
              <a:buClr>
                <a:srgbClr val="283272"/>
              </a:buClr>
              <a:buSzPts val="800"/>
            </a:pPr>
            <a:endParaRPr lang="ru-RU" sz="1800" dirty="0">
              <a:solidFill>
                <a:schemeClr val="dk1"/>
              </a:solidFill>
              <a:latin typeface="Nunito Sans"/>
              <a:sym typeface="Nunito Sans"/>
            </a:endParaRPr>
          </a:p>
        </p:txBody>
      </p:sp>
    </p:spTree>
    <p:extLst>
      <p:ext uri="{BB962C8B-B14F-4D97-AF65-F5344CB8AC3E}">
        <p14:creationId xmlns:p14="http://schemas.microsoft.com/office/powerpoint/2010/main" val="2300579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Арифметическая логика </a:t>
            </a:r>
          </a:p>
        </p:txBody>
      </p:sp>
      <p:sp>
        <p:nvSpPr>
          <p:cNvPr id="14" name="TextBox 13">
            <a:extLst>
              <a:ext uri="{FF2B5EF4-FFF2-40B4-BE49-F238E27FC236}">
                <a16:creationId xmlns:a16="http://schemas.microsoft.com/office/drawing/2014/main" id="{04BB0794-1674-028A-E683-05A176648DB6}"/>
              </a:ext>
            </a:extLst>
          </p:cNvPr>
          <p:cNvSpPr txBox="1"/>
          <p:nvPr/>
        </p:nvSpPr>
        <p:spPr>
          <a:xfrm>
            <a:off x="1062494" y="1073984"/>
            <a:ext cx="3307278" cy="3817199"/>
          </a:xfrm>
          <a:prstGeom prst="rect">
            <a:avLst/>
          </a:prstGeom>
          <a:noFill/>
        </p:spPr>
        <p:txBody>
          <a:bodyPr wrap="square">
            <a:spAutoFit/>
          </a:bodyPr>
          <a:lstStyle/>
          <a:p>
            <a:pPr marL="0" indent="0">
              <a:buNone/>
            </a:pPr>
            <a:r>
              <a:rPr lang="ru-RU" sz="2000" dirty="0">
                <a:latin typeface="Nunito Sans" pitchFamily="2" charset="-52"/>
              </a:rPr>
              <a:t>Для цифровой логики используется двоичная система счисления или система счисления с основанием двойки (4, 8,16).</a:t>
            </a:r>
          </a:p>
          <a:p>
            <a:pPr marL="0" indent="0">
              <a:buNone/>
            </a:pPr>
            <a:r>
              <a:rPr lang="ru-RU" sz="2000" dirty="0">
                <a:latin typeface="Nunito Sans" pitchFamily="2" charset="-52"/>
              </a:rPr>
              <a:t>В таблице показаны значения от нуля до двадцати в десятичной, двоичной и шестнадцатеричной СС.</a:t>
            </a:r>
          </a:p>
          <a:p>
            <a:pPr marL="177800">
              <a:lnSpc>
                <a:spcPct val="130000"/>
              </a:lnSpc>
              <a:buClr>
                <a:srgbClr val="283272"/>
              </a:buClr>
              <a:buSzPts val="800"/>
            </a:pPr>
            <a:endParaRPr lang="ru-RU" sz="1800" dirty="0">
              <a:solidFill>
                <a:schemeClr val="dk1"/>
              </a:solidFill>
              <a:latin typeface="Nunito Sans"/>
              <a:sym typeface="Nunito Sans"/>
            </a:endParaRPr>
          </a:p>
        </p:txBody>
      </p:sp>
      <p:pic>
        <p:nvPicPr>
          <p:cNvPr id="2" name="Рисунок 1">
            <a:extLst>
              <a:ext uri="{FF2B5EF4-FFF2-40B4-BE49-F238E27FC236}">
                <a16:creationId xmlns:a16="http://schemas.microsoft.com/office/drawing/2014/main" id="{50B0F341-2D2A-6D5C-3DA0-AE59DA8B840A}"/>
              </a:ext>
            </a:extLst>
          </p:cNvPr>
          <p:cNvPicPr>
            <a:picLocks noChangeAspect="1"/>
          </p:cNvPicPr>
          <p:nvPr/>
        </p:nvPicPr>
        <p:blipFill>
          <a:blip r:embed="rId3"/>
          <a:stretch>
            <a:fillRect/>
          </a:stretch>
        </p:blipFill>
        <p:spPr>
          <a:xfrm>
            <a:off x="4572000" y="1073984"/>
            <a:ext cx="3307278" cy="3598815"/>
          </a:xfrm>
          <a:prstGeom prst="rect">
            <a:avLst/>
          </a:prstGeom>
        </p:spPr>
      </p:pic>
    </p:spTree>
    <p:extLst>
      <p:ext uri="{BB962C8B-B14F-4D97-AF65-F5344CB8AC3E}">
        <p14:creationId xmlns:p14="http://schemas.microsoft.com/office/powerpoint/2010/main" val="2082108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Арифметическая логика </a:t>
            </a:r>
          </a:p>
        </p:txBody>
      </p:sp>
      <p:sp>
        <p:nvSpPr>
          <p:cNvPr id="10" name="RISC – Reduced Instruction Set Computer (Компьютер с сокращенным набором команд):…">
            <a:extLst>
              <a:ext uri="{FF2B5EF4-FFF2-40B4-BE49-F238E27FC236}">
                <a16:creationId xmlns:a16="http://schemas.microsoft.com/office/drawing/2014/main" id="{FF55E951-FAB9-4AB5-7002-A6A354A01E40}"/>
              </a:ext>
            </a:extLst>
          </p:cNvPr>
          <p:cNvSpPr txBox="1">
            <a:spLocks noGrp="1"/>
          </p:cNvSpPr>
          <p:nvPr>
            <p:ph type="body" idx="1"/>
          </p:nvPr>
        </p:nvSpPr>
        <p:spPr>
          <a:xfrm>
            <a:off x="369371" y="1208400"/>
            <a:ext cx="7943355" cy="1504950"/>
          </a:xfrm>
          <a:prstGeom prst="rect">
            <a:avLst/>
          </a:prstGeom>
        </p:spPr>
        <p:txBody>
          <a:bodyPr>
            <a:normAutofit/>
          </a:bodyPr>
          <a:lstStyle/>
          <a:p>
            <a:pPr marL="0" indent="0">
              <a:lnSpc>
                <a:spcPct val="130000"/>
              </a:lnSpc>
              <a:buNone/>
            </a:pPr>
            <a:r>
              <a:rPr lang="ru-RU" sz="2000" dirty="0"/>
              <a:t>Синтаксис TL-</a:t>
            </a:r>
            <a:r>
              <a:rPr lang="ru-RU" sz="2000" dirty="0" err="1"/>
              <a:t>Verilog</a:t>
            </a:r>
            <a:endParaRPr lang="ru-RU" sz="2000" dirty="0"/>
          </a:p>
          <a:p>
            <a:pPr marL="0" indent="0">
              <a:lnSpc>
                <a:spcPct val="130000"/>
              </a:lnSpc>
              <a:buNone/>
            </a:pPr>
            <a:r>
              <a:rPr lang="ru-RU" sz="2000" dirty="0"/>
              <a:t>Битовые векторы объявляются следующим образом:</a:t>
            </a:r>
          </a:p>
          <a:p>
            <a:pPr marL="0" indent="0">
              <a:lnSpc>
                <a:spcPct val="130000"/>
              </a:lnSpc>
              <a:buNone/>
            </a:pPr>
            <a:endParaRPr lang="ru-RU" sz="2000" dirty="0"/>
          </a:p>
        </p:txBody>
      </p:sp>
      <p:sp>
        <p:nvSpPr>
          <p:cNvPr id="14" name="TextBox 13">
            <a:extLst>
              <a:ext uri="{FF2B5EF4-FFF2-40B4-BE49-F238E27FC236}">
                <a16:creationId xmlns:a16="http://schemas.microsoft.com/office/drawing/2014/main" id="{04BB0794-1674-028A-E683-05A176648DB6}"/>
              </a:ext>
            </a:extLst>
          </p:cNvPr>
          <p:cNvSpPr txBox="1"/>
          <p:nvPr/>
        </p:nvSpPr>
        <p:spPr>
          <a:xfrm>
            <a:off x="274122" y="2877984"/>
            <a:ext cx="8495805" cy="869469"/>
          </a:xfrm>
          <a:prstGeom prst="rect">
            <a:avLst/>
          </a:prstGeom>
          <a:noFill/>
        </p:spPr>
        <p:txBody>
          <a:bodyPr wrap="square">
            <a:spAutoFit/>
          </a:bodyPr>
          <a:lstStyle/>
          <a:p>
            <a:pPr marL="177800">
              <a:lnSpc>
                <a:spcPct val="130000"/>
              </a:lnSpc>
              <a:buClr>
                <a:srgbClr val="283272"/>
              </a:buClr>
              <a:buSzPts val="800"/>
            </a:pPr>
            <a:r>
              <a:rPr lang="ru-RU" sz="2000" dirty="0">
                <a:solidFill>
                  <a:schemeClr val="dk1"/>
                </a:solidFill>
                <a:latin typeface="Nunito Sans"/>
                <a:sym typeface="Nunito Sans"/>
              </a:rPr>
              <a:t>Арифметические операции +, -, *, /, и % могут использоваться с векторами. Например:</a:t>
            </a:r>
          </a:p>
        </p:txBody>
      </p:sp>
      <p:pic>
        <p:nvPicPr>
          <p:cNvPr id="2" name="Рисунок 1">
            <a:extLst>
              <a:ext uri="{FF2B5EF4-FFF2-40B4-BE49-F238E27FC236}">
                <a16:creationId xmlns:a16="http://schemas.microsoft.com/office/drawing/2014/main" id="{B14971E0-A844-5FFE-E5CD-C4C6DE300D97}"/>
              </a:ext>
            </a:extLst>
          </p:cNvPr>
          <p:cNvPicPr>
            <a:picLocks noChangeAspect="1"/>
          </p:cNvPicPr>
          <p:nvPr/>
        </p:nvPicPr>
        <p:blipFill>
          <a:blip r:embed="rId3"/>
          <a:stretch>
            <a:fillRect/>
          </a:stretch>
        </p:blipFill>
        <p:spPr>
          <a:xfrm>
            <a:off x="369371" y="2048093"/>
            <a:ext cx="4521284" cy="665257"/>
          </a:xfrm>
          <a:prstGeom prst="rect">
            <a:avLst/>
          </a:prstGeom>
        </p:spPr>
      </p:pic>
      <p:pic>
        <p:nvPicPr>
          <p:cNvPr id="3" name="Рисунок 2">
            <a:extLst>
              <a:ext uri="{FF2B5EF4-FFF2-40B4-BE49-F238E27FC236}">
                <a16:creationId xmlns:a16="http://schemas.microsoft.com/office/drawing/2014/main" id="{6F64B9D1-F279-A4ED-0978-9F24CE6681CC}"/>
              </a:ext>
            </a:extLst>
          </p:cNvPr>
          <p:cNvPicPr>
            <a:picLocks noChangeAspect="1"/>
          </p:cNvPicPr>
          <p:nvPr/>
        </p:nvPicPr>
        <p:blipFill>
          <a:blip r:embed="rId4"/>
          <a:stretch>
            <a:fillRect/>
          </a:stretch>
        </p:blipFill>
        <p:spPr>
          <a:xfrm>
            <a:off x="669657" y="3912087"/>
            <a:ext cx="7342781" cy="656056"/>
          </a:xfrm>
          <a:prstGeom prst="rect">
            <a:avLst/>
          </a:prstGeom>
        </p:spPr>
      </p:pic>
    </p:spTree>
    <p:extLst>
      <p:ext uri="{BB962C8B-B14F-4D97-AF65-F5344CB8AC3E}">
        <p14:creationId xmlns:p14="http://schemas.microsoft.com/office/powerpoint/2010/main" val="3008775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 name="Рисунок 2">
            <a:extLst>
              <a:ext uri="{FF2B5EF4-FFF2-40B4-BE49-F238E27FC236}">
                <a16:creationId xmlns:a16="http://schemas.microsoft.com/office/drawing/2014/main" id="{0A60E0CC-13D8-8379-3C68-0B772255A66E}"/>
              </a:ext>
            </a:extLst>
          </p:cNvPr>
          <p:cNvPicPr>
            <a:picLocks noChangeAspect="1"/>
          </p:cNvPicPr>
          <p:nvPr/>
        </p:nvPicPr>
        <p:blipFill>
          <a:blip r:embed="rId3"/>
          <a:stretch>
            <a:fillRect/>
          </a:stretch>
        </p:blipFill>
        <p:spPr>
          <a:xfrm>
            <a:off x="4734791" y="789300"/>
            <a:ext cx="1930345" cy="1472590"/>
          </a:xfrm>
          <a:prstGeom prst="rect">
            <a:avLst/>
          </a:prstGeom>
        </p:spPr>
      </p:pic>
      <p:sp>
        <p:nvSpPr>
          <p:cNvPr id="313" name="Google Shape;313;p25"/>
          <p:cNvSpPr txBox="1">
            <a:spLocks noGrp="1"/>
          </p:cNvSpPr>
          <p:nvPr>
            <p:ph type="title"/>
          </p:nvPr>
        </p:nvSpPr>
        <p:spPr>
          <a:xfrm>
            <a:off x="274122" y="470700"/>
            <a:ext cx="6977100" cy="3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Мультиплексор</a:t>
            </a:r>
          </a:p>
        </p:txBody>
      </p:sp>
      <p:sp>
        <p:nvSpPr>
          <p:cNvPr id="14" name="TextBox 13">
            <a:extLst>
              <a:ext uri="{FF2B5EF4-FFF2-40B4-BE49-F238E27FC236}">
                <a16:creationId xmlns:a16="http://schemas.microsoft.com/office/drawing/2014/main" id="{04BB0794-1674-028A-E683-05A176648DB6}"/>
              </a:ext>
            </a:extLst>
          </p:cNvPr>
          <p:cNvSpPr txBox="1"/>
          <p:nvPr/>
        </p:nvSpPr>
        <p:spPr>
          <a:xfrm>
            <a:off x="445572" y="1368829"/>
            <a:ext cx="4095650" cy="2661498"/>
          </a:xfrm>
          <a:prstGeom prst="rect">
            <a:avLst/>
          </a:prstGeom>
          <a:noFill/>
        </p:spPr>
        <p:txBody>
          <a:bodyPr wrap="square">
            <a:spAutoFit/>
          </a:bodyPr>
          <a:lstStyle/>
          <a:p>
            <a:pPr marL="457200" indent="-279400">
              <a:lnSpc>
                <a:spcPct val="115000"/>
              </a:lnSpc>
              <a:buClr>
                <a:srgbClr val="283272"/>
              </a:buClr>
              <a:buSzPts val="800"/>
              <a:buFont typeface="Nunito Sans"/>
              <a:buChar char="☐"/>
            </a:pPr>
            <a:r>
              <a:rPr lang="ru-RU" sz="1800" dirty="0">
                <a:solidFill>
                  <a:schemeClr val="dk1"/>
                </a:solidFill>
                <a:latin typeface="Nunito Sans"/>
                <a:sym typeface="Nunito Sans"/>
              </a:rPr>
              <a:t>Мультиплексор осуществляет выбор между двумя или более входами</a:t>
            </a:r>
            <a:r>
              <a:rPr lang="en-US" sz="1800" dirty="0">
                <a:solidFill>
                  <a:schemeClr val="dk1"/>
                </a:solidFill>
                <a:latin typeface="Nunito Sans"/>
                <a:sym typeface="Nunito Sans"/>
              </a:rPr>
              <a:t> (x1, x2, …)</a:t>
            </a:r>
            <a:r>
              <a:rPr lang="ru-RU" sz="1800" dirty="0">
                <a:solidFill>
                  <a:schemeClr val="dk1"/>
                </a:solidFill>
                <a:latin typeface="Nunito Sans"/>
                <a:sym typeface="Nunito Sans"/>
              </a:rPr>
              <a:t>.</a:t>
            </a:r>
          </a:p>
          <a:p>
            <a:pPr marL="457200" indent="-279400">
              <a:lnSpc>
                <a:spcPct val="115000"/>
              </a:lnSpc>
              <a:buClr>
                <a:srgbClr val="283272"/>
              </a:buClr>
              <a:buSzPts val="800"/>
              <a:buFont typeface="Nunito Sans"/>
              <a:buChar char="☐"/>
            </a:pPr>
            <a:endParaRPr lang="ru-RU" sz="1800" dirty="0">
              <a:solidFill>
                <a:schemeClr val="dk1"/>
              </a:solidFill>
              <a:latin typeface="Nunito Sans"/>
              <a:sym typeface="Nunito Sans"/>
            </a:endParaRPr>
          </a:p>
          <a:p>
            <a:pPr marL="457200" indent="-279400">
              <a:lnSpc>
                <a:spcPct val="115000"/>
              </a:lnSpc>
              <a:buClr>
                <a:srgbClr val="283272"/>
              </a:buClr>
              <a:buSzPts val="800"/>
              <a:buFont typeface="Nunito Sans"/>
              <a:buChar char="☐"/>
            </a:pPr>
            <a:r>
              <a:rPr lang="ru-RU" sz="1800" dirty="0">
                <a:solidFill>
                  <a:schemeClr val="dk1"/>
                </a:solidFill>
                <a:latin typeface="Nunito Sans"/>
                <a:sym typeface="Nunito Sans"/>
              </a:rPr>
              <a:t>Линия выбора </a:t>
            </a:r>
            <a:r>
              <a:rPr lang="en-US" sz="1800" dirty="0">
                <a:solidFill>
                  <a:schemeClr val="dk1"/>
                </a:solidFill>
                <a:latin typeface="Nunito Sans"/>
                <a:sym typeface="Nunito Sans"/>
              </a:rPr>
              <a:t>(s)</a:t>
            </a:r>
            <a:r>
              <a:rPr lang="ru-RU" sz="1800" dirty="0">
                <a:solidFill>
                  <a:schemeClr val="dk1"/>
                </a:solidFill>
                <a:latin typeface="Nunito Sans"/>
                <a:sym typeface="Nunito Sans"/>
              </a:rPr>
              <a:t> определяет вход, который нужно передать на выход. </a:t>
            </a:r>
          </a:p>
          <a:p>
            <a:pPr marL="177800">
              <a:lnSpc>
                <a:spcPct val="130000"/>
              </a:lnSpc>
              <a:buClr>
                <a:srgbClr val="283272"/>
              </a:buClr>
              <a:buSzPts val="800"/>
            </a:pPr>
            <a:endParaRPr lang="ru-RU" sz="1800" dirty="0">
              <a:solidFill>
                <a:schemeClr val="dk1"/>
              </a:solidFill>
              <a:latin typeface="Nunito Sans"/>
              <a:sym typeface="Nunito Sans"/>
            </a:endParaRPr>
          </a:p>
        </p:txBody>
      </p:sp>
      <p:pic>
        <p:nvPicPr>
          <p:cNvPr id="4" name="Рисунок 3">
            <a:extLst>
              <a:ext uri="{FF2B5EF4-FFF2-40B4-BE49-F238E27FC236}">
                <a16:creationId xmlns:a16="http://schemas.microsoft.com/office/drawing/2014/main" id="{8F740CB9-ED0E-8105-743B-21D4B6DBD181}"/>
              </a:ext>
            </a:extLst>
          </p:cNvPr>
          <p:cNvPicPr>
            <a:picLocks noChangeAspect="1"/>
          </p:cNvPicPr>
          <p:nvPr/>
        </p:nvPicPr>
        <p:blipFill>
          <a:blip r:embed="rId4"/>
          <a:stretch>
            <a:fillRect/>
          </a:stretch>
        </p:blipFill>
        <p:spPr>
          <a:xfrm>
            <a:off x="4593966" y="2829490"/>
            <a:ext cx="3250835" cy="1456374"/>
          </a:xfrm>
          <a:prstGeom prst="rect">
            <a:avLst/>
          </a:prstGeom>
        </p:spPr>
      </p:pic>
      <p:sp>
        <p:nvSpPr>
          <p:cNvPr id="8" name="TextBox 7">
            <a:extLst>
              <a:ext uri="{FF2B5EF4-FFF2-40B4-BE49-F238E27FC236}">
                <a16:creationId xmlns:a16="http://schemas.microsoft.com/office/drawing/2014/main" id="{DCE6F97F-D5BE-2738-6E91-022DBBF433E2}"/>
              </a:ext>
            </a:extLst>
          </p:cNvPr>
          <p:cNvSpPr txBox="1"/>
          <p:nvPr/>
        </p:nvSpPr>
        <p:spPr>
          <a:xfrm>
            <a:off x="4734791" y="4285864"/>
            <a:ext cx="4572000" cy="523220"/>
          </a:xfrm>
          <a:prstGeom prst="rect">
            <a:avLst/>
          </a:prstGeom>
          <a:noFill/>
        </p:spPr>
        <p:txBody>
          <a:bodyPr wrap="square">
            <a:spAutoFit/>
          </a:bodyPr>
          <a:lstStyle/>
          <a:p>
            <a:pPr marL="0" indent="0" hangingPunct="1">
              <a:buNone/>
            </a:pPr>
            <a:r>
              <a:rPr lang="ru-RU" dirty="0"/>
              <a:t>Реализация мультиплексора на логических вентилях</a:t>
            </a:r>
          </a:p>
        </p:txBody>
      </p:sp>
      <p:sp>
        <p:nvSpPr>
          <p:cNvPr id="12" name="TextBox 11">
            <a:extLst>
              <a:ext uri="{FF2B5EF4-FFF2-40B4-BE49-F238E27FC236}">
                <a16:creationId xmlns:a16="http://schemas.microsoft.com/office/drawing/2014/main" id="{46DD4C47-236E-C058-D4C9-519CA43F6D02}"/>
              </a:ext>
            </a:extLst>
          </p:cNvPr>
          <p:cNvSpPr txBox="1"/>
          <p:nvPr/>
        </p:nvSpPr>
        <p:spPr>
          <a:xfrm>
            <a:off x="4734791" y="2391801"/>
            <a:ext cx="5015344" cy="307777"/>
          </a:xfrm>
          <a:prstGeom prst="rect">
            <a:avLst/>
          </a:prstGeom>
          <a:noFill/>
        </p:spPr>
        <p:txBody>
          <a:bodyPr wrap="square">
            <a:spAutoFit/>
          </a:bodyPr>
          <a:lstStyle/>
          <a:p>
            <a:pPr marL="0" indent="0" hangingPunct="1">
              <a:buNone/>
            </a:pPr>
            <a:r>
              <a:rPr lang="ru-RU" dirty="0"/>
              <a:t>Схема мультиплексора</a:t>
            </a:r>
          </a:p>
        </p:txBody>
      </p:sp>
    </p:spTree>
    <p:extLst>
      <p:ext uri="{BB962C8B-B14F-4D97-AF65-F5344CB8AC3E}">
        <p14:creationId xmlns:p14="http://schemas.microsoft.com/office/powerpoint/2010/main" val="502151007"/>
      </p:ext>
    </p:extLst>
  </p:cSld>
  <p:clrMapOvr>
    <a:masterClrMapping/>
  </p:clrMapOvr>
</p:sld>
</file>

<file path=ppt/theme/theme1.xml><?xml version="1.0" encoding="utf-8"?>
<a:theme xmlns:a="http://schemas.openxmlformats.org/drawingml/2006/main" name="RISC-V Шаблон">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2957</Words>
  <Application>Microsoft Office PowerPoint</Application>
  <PresentationFormat>Экран (16:9)</PresentationFormat>
  <Paragraphs>204</Paragraphs>
  <Slides>16</Slides>
  <Notes>16</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16</vt:i4>
      </vt:variant>
    </vt:vector>
  </HeadingPairs>
  <TitlesOfParts>
    <vt:vector size="23" baseType="lpstr">
      <vt:lpstr>Nunito Sans</vt:lpstr>
      <vt:lpstr>Nunito Sans Light</vt:lpstr>
      <vt:lpstr>Courier New</vt:lpstr>
      <vt:lpstr>Arial</vt:lpstr>
      <vt:lpstr>Segoe UI</vt:lpstr>
      <vt:lpstr>Calibri</vt:lpstr>
      <vt:lpstr>RISC-V Шаблон</vt:lpstr>
      <vt:lpstr>Building a RISC-V CPU Core  2 лекция | Цифровая логика   </vt:lpstr>
      <vt:lpstr>План</vt:lpstr>
      <vt:lpstr>Комбинационная логика</vt:lpstr>
      <vt:lpstr>Комбинационная логика</vt:lpstr>
      <vt:lpstr>Комбинационная логика</vt:lpstr>
      <vt:lpstr>Комбинационная логика</vt:lpstr>
      <vt:lpstr>Арифметическая логика </vt:lpstr>
      <vt:lpstr>Арифметическая логика </vt:lpstr>
      <vt:lpstr>Мультиплексор</vt:lpstr>
      <vt:lpstr>Мультиплексор</vt:lpstr>
      <vt:lpstr>Литералы и конкатенация</vt:lpstr>
      <vt:lpstr>Маршрут выполнения </vt:lpstr>
      <vt:lpstr>Последовательная логика</vt:lpstr>
      <vt:lpstr>Последовательная логика</vt:lpstr>
      <vt:lpstr>Последовательная логика</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2024-08-05T13:29:33Z</dcterms:modified>
</cp:coreProperties>
</file>